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309" r:id="rId2"/>
    <p:sldId id="311" r:id="rId3"/>
    <p:sldId id="308" r:id="rId4"/>
    <p:sldId id="256" r:id="rId5"/>
    <p:sldId id="257" r:id="rId6"/>
    <p:sldId id="258" r:id="rId7"/>
    <p:sldId id="259" r:id="rId8"/>
    <p:sldId id="261" r:id="rId9"/>
    <p:sldId id="260" r:id="rId10"/>
    <p:sldId id="262" r:id="rId11"/>
    <p:sldId id="263" r:id="rId12"/>
    <p:sldId id="264" r:id="rId13"/>
    <p:sldId id="265" r:id="rId14"/>
    <p:sldId id="266" r:id="rId15"/>
    <p:sldId id="267" r:id="rId16"/>
    <p:sldId id="268" r:id="rId17"/>
    <p:sldId id="269" r:id="rId18"/>
    <p:sldId id="270" r:id="rId19"/>
    <p:sldId id="272" r:id="rId20"/>
    <p:sldId id="271"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10" r:id="rId57"/>
    <p:sldId id="312" r:id="rId58"/>
    <p:sldId id="313" r:id="rId59"/>
    <p:sldId id="314" r:id="rId60"/>
    <p:sldId id="315" r:id="rId61"/>
    <p:sldId id="316" r:id="rId62"/>
    <p:sldId id="31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782" y="-2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5F7F1B2-A9CC-4CF3-8499-4E6F1DED2275}" type="datetimeFigureOut">
              <a:rPr lang="en-US" smtClean="0"/>
              <a:t>11/1/2020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41851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48635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377490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2101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656687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5F7F1B2-A9CC-4CF3-8499-4E6F1DED2275}"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305936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5F7F1B2-A9CC-4CF3-8499-4E6F1DED2275}"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162459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7F1B2-A9CC-4CF3-8499-4E6F1DED227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67410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7F1B2-A9CC-4CF3-8499-4E6F1DED227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92550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F7F1B2-A9CC-4CF3-8499-4E6F1DED227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66408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F7F1B2-A9CC-4CF3-8499-4E6F1DED2275}"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415402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180594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F7F1B2-A9CC-4CF3-8499-4E6F1DED2275}"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53231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F7F1B2-A9CC-4CF3-8499-4E6F1DED2275}"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44212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7F1B2-A9CC-4CF3-8499-4E6F1DED2275}"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2879730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162122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7F1B2-A9CC-4CF3-8499-4E6F1DED2275}"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19B90-E9B1-4471-8F98-CE73AE7A660B}" type="slidenum">
              <a:rPr lang="en-US" smtClean="0"/>
              <a:t>‹#›</a:t>
            </a:fld>
            <a:endParaRPr lang="en-US"/>
          </a:p>
        </p:txBody>
      </p:sp>
    </p:spTree>
    <p:extLst>
      <p:ext uri="{BB962C8B-B14F-4D97-AF65-F5344CB8AC3E}">
        <p14:creationId xmlns:p14="http://schemas.microsoft.com/office/powerpoint/2010/main" val="302572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F7F1B2-A9CC-4CF3-8499-4E6F1DED2275}" type="datetimeFigureOut">
              <a:rPr lang="en-US" smtClean="0"/>
              <a:t>11/1/2020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DB19B90-E9B1-4471-8F98-CE73AE7A660B}" type="slidenum">
              <a:rPr lang="en-US" smtClean="0"/>
              <a:t>‹#›</a:t>
            </a:fld>
            <a:endParaRPr lang="en-US"/>
          </a:p>
        </p:txBody>
      </p:sp>
    </p:spTree>
    <p:extLst>
      <p:ext uri="{BB962C8B-B14F-4D97-AF65-F5344CB8AC3E}">
        <p14:creationId xmlns:p14="http://schemas.microsoft.com/office/powerpoint/2010/main" val="234852159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071" y="618518"/>
            <a:ext cx="9905998" cy="1478570"/>
          </a:xfrm>
        </p:spPr>
        <p:txBody>
          <a:bodyPr/>
          <a:lstStyle/>
          <a:p>
            <a:r>
              <a:rPr lang="sr-Cyrl-RS" i="1" dirty="0" smtClean="0">
                <a:latin typeface="Arial Narrow" pitchFamily="34" charset="0"/>
              </a:rPr>
              <a:t>Ош „Слободан Пенезић Крцун“ Јунковац</a:t>
            </a:r>
            <a:endParaRPr lang="en-US" i="1" dirty="0">
              <a:latin typeface="Arial Narrow" pitchFamily="34" charset="0"/>
            </a:endParaRPr>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1609120" y="2435226"/>
            <a:ext cx="8763605" cy="3564526"/>
          </a:xfrm>
          <a:prstGeom prst="rect">
            <a:avLst/>
          </a:prstGeom>
        </p:spPr>
      </p:pic>
    </p:spTree>
    <p:extLst>
      <p:ext uri="{BB962C8B-B14F-4D97-AF65-F5344CB8AC3E}">
        <p14:creationId xmlns:p14="http://schemas.microsoft.com/office/powerpoint/2010/main" val="1593477217"/>
      </p:ext>
    </p:extLst>
  </p:cSld>
  <p:clrMapOvr>
    <a:masterClrMapping/>
  </p:clrMapOvr>
  <p:transition spd="slow" advTm="5413">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039" y="344553"/>
            <a:ext cx="5532549" cy="6275187"/>
          </a:xfrm>
        </p:spPr>
        <p:txBody>
          <a:bodyPr>
            <a:normAutofit fontScale="47500" lnSpcReduction="20000"/>
          </a:bodyPr>
          <a:lstStyle/>
          <a:p>
            <a:pPr fontAlgn="base"/>
            <a:r>
              <a:rPr lang="ru-RU" sz="3200" dirty="0"/>
              <a:t>У тешким материјалним приликама у каквим су били Вук и Ана тешко је било децу хранити, одевати, лечити, школовати и образовати. А они су желели да им деца буду свестрано образована.</a:t>
            </a:r>
          </a:p>
          <a:p>
            <a:pPr fontAlgn="base"/>
            <a:r>
              <a:rPr lang="ru-RU" sz="3200" dirty="0"/>
              <a:t>После добијања </a:t>
            </a:r>
            <a:r>
              <a:rPr lang="ru-RU" sz="3200" b="1" dirty="0"/>
              <a:t>руске пензије (1826),</a:t>
            </a:r>
            <a:r>
              <a:rPr lang="ru-RU" sz="3200" dirty="0"/>
              <a:t> која је Вуку и породици олакшала живот, а нарочито после пензије коју му је 1835. године одредио кнез Милош, та жеља им се могла остварити, мада уз извесна одрицања, па је Сава, други син Вуков, учио да свира на виолини и флаути и да црта. Вук му је држао професора за српски. Ружа, две године млађа од Саве, ишла је у вишу школу (лер), учила је француски. Мина је узимала часове клавира и сликања, француског и италијанског, Димитрије је са Мином ишао у школу пливања у Бечу, док је у Трсту, камо га је Вук послао у српску основну школу да би научио српски (Вукова деца говорила су немачки, а Мина и Димитрије знали су и српски одлично) ишао на часове гимнастике, учио италијански и узимао часове виолине и цртања.</a:t>
            </a:r>
          </a:p>
          <a:p>
            <a:endParaRPr lang="en-US" dirty="0"/>
          </a:p>
        </p:txBody>
      </p:sp>
      <p:sp>
        <p:nvSpPr>
          <p:cNvPr id="4" name="AutoShape 2" descr="https://orientalreview.org/wp-content/uploads/2018/08/vuk.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https://orientalreview.org/wp-content/uploads/2018/08/vu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937"/>
            <a:ext cx="5654228" cy="661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43575"/>
      </p:ext>
    </p:extLst>
  </p:cSld>
  <p:clrMapOvr>
    <a:masterClrMapping/>
  </p:clrMapOvr>
  <mc:AlternateContent xmlns:mc="http://schemas.openxmlformats.org/markup-compatibility/2006" xmlns:p14="http://schemas.microsoft.com/office/powerpoint/2010/main">
    <mc:Choice Requires="p14">
      <p:transition spd="slow" p14:dur="800" advTm="10899">
        <p14:flythrough/>
      </p:transition>
    </mc:Choice>
    <mc:Fallback xmlns="">
      <p:transition spd="slow" advTm="10899">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5884863" y="166688"/>
            <a:ext cx="5468937" cy="6010275"/>
          </a:xfrm>
        </p:spPr>
        <p:txBody>
          <a:bodyPr>
            <a:normAutofit fontScale="40000" lnSpcReduction="20000"/>
          </a:bodyPr>
          <a:lstStyle/>
          <a:p>
            <a:r>
              <a:rPr lang="sr-Cyrl-RS" b="1" dirty="0"/>
              <a:t>ВУКОВА </a:t>
            </a:r>
            <a:r>
              <a:rPr lang="sr-Cyrl-RS" b="1" dirty="0" smtClean="0"/>
              <a:t>ТУГА</a:t>
            </a:r>
            <a:endParaRPr lang="sr-Latn-RS" b="1" dirty="0" smtClean="0"/>
          </a:p>
          <a:p>
            <a:pPr fontAlgn="base"/>
            <a:r>
              <a:rPr lang="ru-RU" sz="3600" dirty="0"/>
              <a:t>Вук и Ана имали су много деце од којих су сви осим кћерке Мине и сина Димитрија, умрли у детињству и раној младости (Милутин, Милица, Божидар, Василија, двоје некрштених, Сава, Ружа, Амалија, Александрина).</a:t>
            </a:r>
          </a:p>
          <a:p>
            <a:pPr fontAlgn="base"/>
            <a:r>
              <a:rPr lang="ru-RU" sz="3600" dirty="0"/>
              <a:t>Од тринаесторо Вукове деце већина је умрла као дојенчад или још недорасла за школу. Ретко талентовани син Сава (писао је песме, мисли, свирао и цртао) умро је у седамнаестој години на школовању за рударског официра у пажевском корпусу у Петрограду (Лењинграду). Кћи Ружа умрла је у осамнаестој години, када се Вук с пута распитивао код жене да ли се удала. После Ружине смрти Вук је писао пријатељу: „Пређе два месеца умрла ми је најстарија кћи у осамнаестој години. Тако од дванаесторо деце (тринаесто дете још се није родило) имам још једну кћер у дванаестој години и сина у петоЈ. Чини ми се да ће најпосле моја деца остати само моји књижевни послови.“ Ипак га је двоје деце наџивело: Мина и Димитрије. Рођени и расли када се Вуков материјални положај поправио, Мина (1828), а Димитрије (1836), могли су да живе не Оскудевајући, па и да се троши доста на њих и на њихово образовање.</a:t>
            </a:r>
          </a:p>
          <a:p>
            <a:endParaRPr lang="en-US" dirty="0"/>
          </a:p>
        </p:txBody>
      </p:sp>
      <p:pic>
        <p:nvPicPr>
          <p:cNvPr id="8194" name="Picture 2" descr="https://tse4.mm.bing.net/th?id=OIP._9cVza3REHIL9Pty9hh3FwHaLX&amp;pid=Api&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0" y="850006"/>
            <a:ext cx="4339152" cy="5958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7504" y="295072"/>
            <a:ext cx="2614818" cy="369332"/>
          </a:xfrm>
          <a:prstGeom prst="rect">
            <a:avLst/>
          </a:prstGeom>
        </p:spPr>
        <p:txBody>
          <a:bodyPr wrap="none">
            <a:spAutoFit/>
          </a:bodyPr>
          <a:lstStyle/>
          <a:p>
            <a:r>
              <a:rPr lang="sr-Cyrl-RS" b="0" i="1" dirty="0" smtClean="0">
                <a:solidFill>
                  <a:srgbClr val="000000"/>
                </a:solidFill>
                <a:effectLst/>
                <a:latin typeface="Georgia" panose="02040502050405020303" pitchFamily="18" charset="0"/>
              </a:rPr>
              <a:t>Вук са супругом Аном</a:t>
            </a:r>
            <a:endParaRPr lang="en-US" dirty="0"/>
          </a:p>
        </p:txBody>
      </p:sp>
    </p:spTree>
    <p:extLst>
      <p:ext uri="{BB962C8B-B14F-4D97-AF65-F5344CB8AC3E}">
        <p14:creationId xmlns:p14="http://schemas.microsoft.com/office/powerpoint/2010/main" val="218781262"/>
      </p:ext>
    </p:extLst>
  </p:cSld>
  <p:clrMapOvr>
    <a:masterClrMapping/>
  </p:clrMapOvr>
  <mc:AlternateContent xmlns:mc="http://schemas.openxmlformats.org/markup-compatibility/2006" xmlns:p14="http://schemas.microsoft.com/office/powerpoint/2010/main">
    <mc:Choice Requires="p14">
      <p:transition spd="slow" p14:dur="1400" advTm="6248">
        <p14:ripple/>
      </p:transition>
    </mc:Choice>
    <mc:Fallback xmlns="">
      <p:transition spd="slow" advTm="6248">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7914" y="360608"/>
            <a:ext cx="5815885" cy="5816355"/>
          </a:xfrm>
        </p:spPr>
        <p:txBody>
          <a:bodyPr>
            <a:normAutofit fontScale="92500" lnSpcReduction="10000"/>
          </a:bodyPr>
          <a:lstStyle/>
          <a:p>
            <a:r>
              <a:rPr lang="ru-RU" dirty="0"/>
              <a:t>Мина је била веома образована. Поред матерњег немачког, одлично је знала српски, француски и талијански, учила је енглески, а знала је донекле и руски. Помагала је Вуку у раду, водила његову преписку на страним језицима. Учила је и да слика. Велики број њених слика чува се у Народном музеју, стручњаци високо оцењују њен сликарски рад, а ученицима, посетиоцима Вуковог и Доситејевог музеја, добро је познат њен портрет брата Димитрија. Поред тога, из њених објављених и необјављених радова и писама види се да је имала смисла за књижевност.</a:t>
            </a:r>
            <a:endParaRPr lang="en-US" dirty="0"/>
          </a:p>
        </p:txBody>
      </p:sp>
      <p:pic>
        <p:nvPicPr>
          <p:cNvPr id="9218"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42" y="811368"/>
            <a:ext cx="3781425" cy="5114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4267" y="175942"/>
            <a:ext cx="3337773" cy="369332"/>
          </a:xfrm>
          <a:prstGeom prst="rect">
            <a:avLst/>
          </a:prstGeom>
        </p:spPr>
        <p:txBody>
          <a:bodyPr wrap="none">
            <a:spAutoFit/>
          </a:bodyPr>
          <a:lstStyle/>
          <a:p>
            <a:r>
              <a:rPr lang="sr-Cyrl-RS" b="0" i="1" dirty="0" smtClean="0">
                <a:solidFill>
                  <a:srgbClr val="000000"/>
                </a:solidFill>
                <a:effectLst/>
                <a:latin typeface="Georgia" panose="02040502050405020303" pitchFamily="18" charset="0"/>
              </a:rPr>
              <a:t>Мина Караџић Вукомановић</a:t>
            </a:r>
            <a:endParaRPr lang="en-US" dirty="0"/>
          </a:p>
        </p:txBody>
      </p:sp>
    </p:spTree>
    <p:extLst>
      <p:ext uri="{BB962C8B-B14F-4D97-AF65-F5344CB8AC3E}">
        <p14:creationId xmlns:p14="http://schemas.microsoft.com/office/powerpoint/2010/main" val="564958520"/>
      </p:ext>
    </p:extLst>
  </p:cSld>
  <p:clrMapOvr>
    <a:masterClrMapping/>
  </p:clrMapOvr>
  <mc:AlternateContent xmlns:mc="http://schemas.openxmlformats.org/markup-compatibility/2006" xmlns:p14="http://schemas.microsoft.com/office/powerpoint/2010/main">
    <mc:Choice Requires="p14">
      <p:transition spd="slow" p14:dur="800" advTm="8911">
        <p:circle/>
      </p:transition>
    </mc:Choice>
    <mc:Fallback xmlns="">
      <p:transition spd="slow" advTm="8911">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7002" y="154546"/>
            <a:ext cx="6356797" cy="6022417"/>
          </a:xfrm>
        </p:spPr>
        <p:txBody>
          <a:bodyPr/>
          <a:lstStyle/>
          <a:p>
            <a:r>
              <a:rPr lang="ru-RU" dirty="0"/>
              <a:t>Фотографија из 1877, која се данас чува у  београдском Музеју Вука и Доситеја приказује двојицу добровољаца из времена српско-турских ратова: потпуковника Димитрија Караџића (1836—1883), сина Вука Караџића, и Јанка Вукомановића (1859—1878), сина Вукове ћерке Вилхелмине-Мине.</a:t>
            </a:r>
            <a:endParaRPr lang="en-US" dirty="0"/>
          </a:p>
        </p:txBody>
      </p:sp>
      <p:pic>
        <p:nvPicPr>
          <p:cNvPr id="10242" name="Picture 2"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60" y="528034"/>
            <a:ext cx="3978543" cy="6237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4060" y="0"/>
            <a:ext cx="4910319" cy="369332"/>
          </a:xfrm>
          <a:prstGeom prst="rect">
            <a:avLst/>
          </a:prstGeom>
        </p:spPr>
        <p:txBody>
          <a:bodyPr wrap="none">
            <a:spAutoFit/>
          </a:bodyPr>
          <a:lstStyle/>
          <a:p>
            <a:r>
              <a:rPr lang="ru-RU" b="0" i="1" dirty="0" smtClean="0">
                <a:solidFill>
                  <a:srgbClr val="000000"/>
                </a:solidFill>
                <a:effectLst/>
                <a:latin typeface="Georgia" panose="02040502050405020303" pitchFamily="18" charset="0"/>
              </a:rPr>
              <a:t>Димитрије Караџић и  Јанко</a:t>
            </a:r>
            <a:r>
              <a:rPr lang="ru-RU" b="0" i="0" dirty="0" smtClean="0">
                <a:solidFill>
                  <a:srgbClr val="000000"/>
                </a:solidFill>
                <a:effectLst/>
                <a:latin typeface="Georgia" panose="02040502050405020303" pitchFamily="18" charset="0"/>
              </a:rPr>
              <a:t> </a:t>
            </a:r>
            <a:r>
              <a:rPr lang="ru-RU" b="0" i="1" dirty="0" smtClean="0">
                <a:solidFill>
                  <a:srgbClr val="000000"/>
                </a:solidFill>
                <a:effectLst/>
                <a:latin typeface="Georgia" panose="02040502050405020303" pitchFamily="18" charset="0"/>
              </a:rPr>
              <a:t>Вукомановић</a:t>
            </a:r>
            <a:endParaRPr lang="en-US" dirty="0"/>
          </a:p>
        </p:txBody>
      </p:sp>
    </p:spTree>
    <p:extLst>
      <p:ext uri="{BB962C8B-B14F-4D97-AF65-F5344CB8AC3E}">
        <p14:creationId xmlns:p14="http://schemas.microsoft.com/office/powerpoint/2010/main" val="3547827723"/>
      </p:ext>
    </p:extLst>
  </p:cSld>
  <p:clrMapOvr>
    <a:masterClrMapping/>
  </p:clrMapOvr>
  <mc:AlternateContent xmlns:mc="http://schemas.openxmlformats.org/markup-compatibility/2006" xmlns:p14="http://schemas.microsoft.com/office/powerpoint/2010/main">
    <mc:Choice Requires="p14">
      <p:transition spd="slow" p14:dur="1500" advTm="6600">
        <p:split orient="vert"/>
      </p:transition>
    </mc:Choice>
    <mc:Fallback xmlns="">
      <p:transition spd="slow" advTm="66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0643" y="360608"/>
            <a:ext cx="5957552" cy="6378016"/>
          </a:xfrm>
        </p:spPr>
        <p:txBody>
          <a:bodyPr>
            <a:normAutofit fontScale="85000" lnSpcReduction="20000"/>
          </a:bodyPr>
          <a:lstStyle/>
          <a:p>
            <a:r>
              <a:rPr lang="ru-RU" dirty="0" smtClean="0"/>
              <a:t>У Бечу се  упознао са Јернејем Копитаром, цензором словенских књига, а повод је био један Вуков спис о пропасти устанка.</a:t>
            </a:r>
            <a:endParaRPr lang="sr-Latn-RS" dirty="0" smtClean="0"/>
          </a:p>
          <a:p>
            <a:pPr fontAlgn="base"/>
            <a:r>
              <a:rPr lang="ru-RU" dirty="0"/>
              <a:t>Уз Копитареву помоћ и савете, Вук је почео са сакупљањем народних песама и са радом на граматици народног говора.</a:t>
            </a:r>
          </a:p>
          <a:p>
            <a:pPr fontAlgn="base"/>
            <a:r>
              <a:rPr lang="ru-RU" dirty="0"/>
              <a:t>Због проблема са кнезом Милошем Обреновићем било му је забрањено да штампа књиге у Србији, а једно време и у аустријској држави. Својим дугим и плодним радом стиче бројне пријатеље, па и помоћ у Русији, где је добио сталну пензију 1826. године.</a:t>
            </a:r>
          </a:p>
          <a:p>
            <a:pPr fontAlgn="base"/>
            <a:r>
              <a:rPr lang="ru-RU" dirty="0"/>
              <a:t>Сједињењем Магистрата и Суда београдског у пролеће 1831. године, Вук Караџић је именован 29. марта 1831. за председника те институције, што се у данашњим терминима сматра градоначелником Београда.</a:t>
            </a:r>
          </a:p>
          <a:p>
            <a:endParaRPr lang="en-US" dirty="0"/>
          </a:p>
        </p:txBody>
      </p:sp>
      <p:pic>
        <p:nvPicPr>
          <p:cNvPr id="1126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79" y="-1"/>
            <a:ext cx="4609609" cy="67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14436"/>
      </p:ext>
    </p:extLst>
  </p:cSld>
  <p:clrMapOvr>
    <a:masterClrMapping/>
  </p:clrMapOvr>
  <mc:AlternateContent xmlns:mc="http://schemas.openxmlformats.org/markup-compatibility/2006" xmlns:p14="http://schemas.microsoft.com/office/powerpoint/2010/main">
    <mc:Choice Requires="p14">
      <p:transition spd="slow" p14:dur="3900" advTm="10932">
        <p14:glitter pattern="hexagon"/>
      </p:transition>
    </mc:Choice>
    <mc:Fallback xmlns="">
      <p:transition spd="slow" advTm="10932">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552" y="61912"/>
            <a:ext cx="5777247" cy="6441919"/>
          </a:xfrm>
        </p:spPr>
        <p:txBody>
          <a:bodyPr>
            <a:normAutofit/>
          </a:bodyPr>
          <a:lstStyle/>
          <a:p>
            <a:r>
              <a:rPr lang="ru-RU" dirty="0"/>
              <a:t>Вук је умро у Бечу. Посмртни остаци пренесени су у Београд 12. октобра 1897. године и уз велике почасти сахрањени у порти Саборне цркве, поред Доситеја Обрадовића.</a:t>
            </a:r>
            <a:endParaRPr lang="en-US" dirty="0"/>
          </a:p>
        </p:txBody>
      </p:sp>
      <p:pic>
        <p:nvPicPr>
          <p:cNvPr id="12290" name="Picture 2"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14" y="589490"/>
            <a:ext cx="5055807" cy="6048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014" y="76032"/>
            <a:ext cx="5109091" cy="369332"/>
          </a:xfrm>
          <a:prstGeom prst="rect">
            <a:avLst/>
          </a:prstGeom>
        </p:spPr>
        <p:txBody>
          <a:bodyPr wrap="none">
            <a:spAutoFit/>
          </a:bodyPr>
          <a:lstStyle/>
          <a:p>
            <a:r>
              <a:rPr lang="ru-RU" b="0" i="0" dirty="0" smtClean="0">
                <a:solidFill>
                  <a:srgbClr val="000000"/>
                </a:solidFill>
                <a:effectLst/>
                <a:latin typeface="Georgia" panose="02040502050405020303" pitchFamily="18" charset="0"/>
              </a:rPr>
              <a:t> </a:t>
            </a:r>
            <a:r>
              <a:rPr lang="ru-RU" b="0" i="1" dirty="0" smtClean="0">
                <a:solidFill>
                  <a:srgbClr val="000000"/>
                </a:solidFill>
                <a:effectLst/>
                <a:latin typeface="Georgia" panose="02040502050405020303" pitchFamily="18" charset="0"/>
              </a:rPr>
              <a:t>Вуков гроб испред Саборне цркве у Београду</a:t>
            </a:r>
            <a:endParaRPr lang="en-US" dirty="0"/>
          </a:p>
        </p:txBody>
      </p:sp>
    </p:spTree>
    <p:extLst>
      <p:ext uri="{BB962C8B-B14F-4D97-AF65-F5344CB8AC3E}">
        <p14:creationId xmlns:p14="http://schemas.microsoft.com/office/powerpoint/2010/main" val="712383915"/>
      </p:ext>
    </p:extLst>
  </p:cSld>
  <p:clrMapOvr>
    <a:masterClrMapping/>
  </p:clrMapOvr>
  <p:transition spd="slow" advTm="10295">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425" y="360608"/>
            <a:ext cx="11186375" cy="5816355"/>
          </a:xfrm>
        </p:spPr>
        <p:txBody>
          <a:bodyPr>
            <a:normAutofit fontScale="70000" lnSpcReduction="20000"/>
          </a:bodyPr>
          <a:lstStyle/>
          <a:p>
            <a:pPr fontAlgn="base"/>
            <a:r>
              <a:rPr lang="ru-RU" b="1" dirty="0"/>
              <a:t>ВУКОВИ  ПОТОМЦИ              </a:t>
            </a:r>
            <a:endParaRPr lang="ru-RU" dirty="0"/>
          </a:p>
          <a:p>
            <a:pPr fontAlgn="base"/>
            <a:r>
              <a:rPr lang="ru-RU" dirty="0"/>
              <a:t>Мина се удала за Алексу Вукомановића, професора Београдског лицеја (из којег се доцније развила Велика школа, а затим Универзитет). Муж јој је убрзо умро, оставивши сина Јанка од непуна два месеца. Најпожртвованије што је могла Мина је подизала, школовала сина и неговала болесну и одузету мајку. После мајчине смрти посветила се потпуно подизању и школовању сина, као и борби да изради стипендију за пажевски корпус (војну академију) у Петрограду (Лењинграду). Јанко се истицао у учењу у пажевском корпусу. Кад је избио српско-турски рат (1876—1877), дошао је из Русије и учествовао у рату и био одликован за храброст. Следеће, 1878, године убио се и нанео највећи бол својој мајци. Мина, која је и дотле преживљавала смрт своје браће и сестТара, оца и тешко болесне мајке, коју је годинама неговала, била је поражена смрћу јединца, који јој је био једини смисао живота</a:t>
            </a:r>
            <a:r>
              <a:rPr lang="ru-RU" dirty="0" smtClean="0"/>
              <a:t>.</a:t>
            </a:r>
            <a:endParaRPr lang="sr-Latn-RS" dirty="0" smtClean="0"/>
          </a:p>
          <a:p>
            <a:pPr fontAlgn="base"/>
            <a:r>
              <a:rPr lang="ru-RU" dirty="0"/>
              <a:t>Од целе породице остали су у животу само она и Димитрије. А он је, иако изразитих способности, одличног стручног знања официра за изградњу утврђења и војних објеката, што му је омогућавало, поред тога што је био Вуков син, брзо напредовање у Србији, морао да напусти српску војску због пића и коцке, од којих никако није могао да се спасе. Прешао је у руску војску и био далеко од Мине, јединог преживелог достојног Вуковог наследника. Умро је 1883. године у 47-ој години живота. Иза њега су остали потомци, и тек пре неколико година умро је у Русији његов праунук Владимир Стефановић, преводилац српских песника на руски. Тако Вукова породица није изумрла Минином смрћу. Мина је умрла 1894. године потпуно усамљена. Сахрањена је била на старом гробљу код Маркове цркве, поред мужа и сина, пренесеног из Русије, а кад је ово гробље рашчишћавано, њихови посмртни остаци пренесени су у манастир Савинац, у близини Горњег Милановца.</a:t>
            </a:r>
          </a:p>
          <a:p>
            <a:endParaRPr lang="en-US" dirty="0"/>
          </a:p>
        </p:txBody>
      </p:sp>
    </p:spTree>
    <p:extLst>
      <p:ext uri="{BB962C8B-B14F-4D97-AF65-F5344CB8AC3E}">
        <p14:creationId xmlns:p14="http://schemas.microsoft.com/office/powerpoint/2010/main" val="1343382113"/>
      </p:ext>
    </p:extLst>
  </p:cSld>
  <p:clrMapOvr>
    <a:masterClrMapping/>
  </p:clrMapOvr>
  <mc:AlternateContent xmlns:mc="http://schemas.openxmlformats.org/markup-compatibility/2006" xmlns:p14="http://schemas.microsoft.com/office/powerpoint/2010/main">
    <mc:Choice Requires="p14">
      <p:transition spd="slow" p14:dur="4400" advTm="11247">
        <p14:honeycomb/>
      </p:transition>
    </mc:Choice>
    <mc:Fallback xmlns="">
      <p:transition spd="slow" advTm="11247">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363" y="300731"/>
            <a:ext cx="3012583" cy="1325563"/>
          </a:xfrm>
        </p:spPr>
        <p:txBody>
          <a:bodyPr/>
          <a:lstStyle/>
          <a:p>
            <a:r>
              <a:rPr lang="sr-Cyrl-RS" b="1" dirty="0"/>
              <a:t>ВУКОВ РАД</a:t>
            </a:r>
            <a:endParaRPr lang="en-US" dirty="0"/>
          </a:p>
        </p:txBody>
      </p:sp>
      <p:sp>
        <p:nvSpPr>
          <p:cNvPr id="3" name="Content Placeholder 2"/>
          <p:cNvSpPr>
            <a:spLocks noGrp="1"/>
          </p:cNvSpPr>
          <p:nvPr>
            <p:ph idx="1"/>
          </p:nvPr>
        </p:nvSpPr>
        <p:spPr>
          <a:xfrm>
            <a:off x="6568224" y="1825625"/>
            <a:ext cx="4785575" cy="4351338"/>
          </a:xfrm>
        </p:spPr>
        <p:txBody>
          <a:bodyPr>
            <a:normAutofit lnSpcReduction="10000"/>
          </a:bodyPr>
          <a:lstStyle/>
          <a:p>
            <a:r>
              <a:rPr lang="ru-RU" b="1" i="1" dirty="0"/>
              <a:t>„Докле год живи језик, докле га љубимо и почитујемо, њим говоримо и пишемо, прочишћавамо га, умножавамо и украшавамо, дотле живи народ: може се међу собом разумијевати и умно сједињавати; не прелива се у други, не пропада.”</a:t>
            </a:r>
            <a:endParaRPr lang="en-US" dirty="0"/>
          </a:p>
        </p:txBody>
      </p:sp>
      <p:pic>
        <p:nvPicPr>
          <p:cNvPr id="13314" name="Picture 2"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3679" cy="654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466966"/>
      </p:ext>
    </p:extLst>
  </p:cSld>
  <p:clrMapOvr>
    <a:masterClrMapping/>
  </p:clrMapOvr>
  <mc:AlternateContent xmlns:mc="http://schemas.openxmlformats.org/markup-compatibility/2006" xmlns:p14="http://schemas.microsoft.com/office/powerpoint/2010/main">
    <mc:Choice Requires="p14">
      <p:transition spd="slow" p14:dur="1200" advTm="11065">
        <p:dissolve/>
      </p:transition>
    </mc:Choice>
    <mc:Fallback xmlns="">
      <p:transition spd="slow" advTm="11065">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53" y="184821"/>
            <a:ext cx="4030059" cy="1325563"/>
          </a:xfrm>
        </p:spPr>
        <p:txBody>
          <a:bodyPr>
            <a:normAutofit fontScale="90000"/>
          </a:bodyPr>
          <a:lstStyle/>
          <a:p>
            <a:r>
              <a:rPr lang="ru-RU" sz="2800" b="1" dirty="0"/>
              <a:t>Реформа ћирилице и рад на граматици и речнику</a:t>
            </a:r>
            <a:endParaRPr lang="en-US" sz="2800" dirty="0"/>
          </a:p>
        </p:txBody>
      </p:sp>
      <p:sp>
        <p:nvSpPr>
          <p:cNvPr id="3" name="Content Placeholder 2"/>
          <p:cNvSpPr>
            <a:spLocks noGrp="1"/>
          </p:cNvSpPr>
          <p:nvPr>
            <p:ph idx="1"/>
          </p:nvPr>
        </p:nvSpPr>
        <p:spPr>
          <a:xfrm>
            <a:off x="4353059" y="184822"/>
            <a:ext cx="7000741" cy="6535908"/>
          </a:xfrm>
        </p:spPr>
        <p:txBody>
          <a:bodyPr>
            <a:normAutofit fontScale="70000" lnSpcReduction="20000"/>
          </a:bodyPr>
          <a:lstStyle/>
          <a:p>
            <a:r>
              <a:rPr lang="sr-Cyrl-RS" dirty="0"/>
              <a:t> </a:t>
            </a:r>
            <a:r>
              <a:rPr lang="sr-Cyrl-RS" b="1" i="1" dirty="0"/>
              <a:t>Писменица сербскога језика</a:t>
            </a:r>
            <a:endParaRPr lang="sr-Latn-RS" dirty="0" smtClean="0"/>
          </a:p>
          <a:p>
            <a:endParaRPr lang="sr-Latn-RS" dirty="0" smtClean="0"/>
          </a:p>
          <a:p>
            <a:r>
              <a:rPr lang="ru-RU" dirty="0" smtClean="0"/>
              <a:t>Подстакнут </a:t>
            </a:r>
            <a:r>
              <a:rPr lang="ru-RU" dirty="0"/>
              <a:t>Копитаревим саветом да напише и граматику народног језика, Вук се прихватио овог посла, за који није имао довољно стручне спреме. Угледајући се на граматику славеносрпског језика, коју је у 18. веку написао Аврам Мразовић, Вук је успео да заврши своје дело. Његова граматика коју је назвао </a:t>
            </a:r>
            <a:r>
              <a:rPr lang="ru-RU" i="1" dirty="0"/>
              <a:t>„Писменица сербскога језика“</a:t>
            </a:r>
            <a:r>
              <a:rPr lang="ru-RU" dirty="0"/>
              <a:t>, изашла је у Бечу 1814. Без обзира на несвршеност и непотпуност, ово дело је значајно као прва граматика говора простога народа</a:t>
            </a:r>
            <a:r>
              <a:rPr lang="ru-RU" dirty="0" smtClean="0"/>
              <a:t>.</a:t>
            </a:r>
            <a:endParaRPr lang="sr-Latn-RS" dirty="0" smtClean="0"/>
          </a:p>
          <a:p>
            <a:r>
              <a:rPr lang="ru-RU" dirty="0"/>
              <a:t>Основна вредност Писменице је било њено радикално упрошћавање азбуке и правописа. Вук је у њој применио Аделунгов принцип: </a:t>
            </a:r>
            <a:r>
              <a:rPr lang="ru-RU" i="1" dirty="0"/>
              <a:t>„пиши као што говориш, а читај као што је написано“</a:t>
            </a:r>
            <a:r>
              <a:rPr lang="ru-RU" dirty="0"/>
              <a:t>. Ранији покушаји, попут Саве Мркаља, су били несистематски и неуспели. Вук је сматрао да сваки глас треба да има само једно слово, па је из дотадашње азбуке избацио све непотребне знакове, која су се писала иако нису имала својих гласова. Стара слова је подржавала Српска православна црква, коју је у њима видела неку врсту везе културе и писмености са религијом</a:t>
            </a:r>
            <a:endParaRPr lang="en-US" dirty="0"/>
          </a:p>
        </p:txBody>
      </p:sp>
      <p:pic>
        <p:nvPicPr>
          <p:cNvPr id="14338" name="Picture 2"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3" y="1825624"/>
            <a:ext cx="4030059" cy="489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41722"/>
      </p:ext>
    </p:extLst>
  </p:cSld>
  <p:clrMapOvr>
    <a:masterClrMapping/>
  </p:clrMapOvr>
  <mc:AlternateContent xmlns:mc="http://schemas.openxmlformats.org/markup-compatibility/2006" xmlns:p14="http://schemas.microsoft.com/office/powerpoint/2010/main">
    <mc:Choice Requires="p14">
      <p:transition spd="slow" p14:dur="1600" advTm="6427">
        <p:blinds dir="vert"/>
      </p:transition>
    </mc:Choice>
    <mc:Fallback xmlns="">
      <p:transition spd="slow" advTm="6427">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93" y="274973"/>
            <a:ext cx="10515600" cy="1325563"/>
          </a:xfrm>
        </p:spPr>
        <p:txBody>
          <a:bodyPr>
            <a:normAutofit/>
          </a:bodyPr>
          <a:lstStyle/>
          <a:p>
            <a:r>
              <a:rPr lang="ru-RU" i="1" dirty="0"/>
              <a:t>Корице Српског рјечника из </a:t>
            </a:r>
            <a:r>
              <a:rPr lang="ru-RU" i="1" dirty="0" smtClean="0"/>
              <a:t>1818</a:t>
            </a:r>
            <a:endParaRPr lang="en-US" dirty="0"/>
          </a:p>
        </p:txBody>
      </p:sp>
      <p:sp>
        <p:nvSpPr>
          <p:cNvPr id="3" name="Content Placeholder 2"/>
          <p:cNvSpPr>
            <a:spLocks noGrp="1"/>
          </p:cNvSpPr>
          <p:nvPr>
            <p:ph idx="1"/>
          </p:nvPr>
        </p:nvSpPr>
        <p:spPr>
          <a:xfrm>
            <a:off x="3245476" y="1825625"/>
            <a:ext cx="8809149" cy="4351338"/>
          </a:xfrm>
        </p:spPr>
        <p:txBody>
          <a:bodyPr/>
          <a:lstStyle/>
          <a:p>
            <a:r>
              <a:rPr lang="ru-RU" dirty="0"/>
              <a:t>Свестан несавршености своје Писменице, Вук је прихватио примедбе Копитара и других научних радника, па је уз прво издање „</a:t>
            </a:r>
            <a:r>
              <a:rPr lang="ru-RU" i="1" dirty="0"/>
              <a:t>Српског рјечника</a:t>
            </a:r>
            <a:r>
              <a:rPr lang="ru-RU" dirty="0"/>
              <a:t>“ из 1818. објавио и друго, проширено издање своје граматике. У речнику је било 26.270 речи које су се користиле у говору народа у Србији, Срему и Војводини. Ово друго издање граматике је неколико година касније (1824) на немачки језик превео Јакоб Грим.</a:t>
            </a:r>
            <a:endParaRPr lang="en-US" dirty="0"/>
          </a:p>
        </p:txBody>
      </p:sp>
      <p:pic>
        <p:nvPicPr>
          <p:cNvPr id="15362" name="Picture 2"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6" y="1825625"/>
            <a:ext cx="296227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53138"/>
      </p:ext>
    </p:extLst>
  </p:cSld>
  <p:clrMapOvr>
    <a:masterClrMapping/>
  </p:clrMapOvr>
  <mc:AlternateContent xmlns:mc="http://schemas.openxmlformats.org/markup-compatibility/2006" xmlns:p14="http://schemas.microsoft.com/office/powerpoint/2010/main">
    <mc:Choice Requires="p14">
      <p:transition spd="slow" p14:dur="3900" advTm="10948">
        <p14:glitter pattern="hexagon"/>
      </p:transition>
    </mc:Choice>
    <mc:Fallback xmlns="">
      <p:transition spd="slow" advTm="1094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7"/>
            <a:ext cx="9905998" cy="5614857"/>
          </a:xfrm>
        </p:spPr>
        <p:txBody>
          <a:bodyPr>
            <a:normAutofit/>
          </a:bodyPr>
          <a:lstStyle/>
          <a:p>
            <a:r>
              <a:rPr lang="sr-Cyrl-RS" dirty="0" smtClean="0"/>
              <a:t>ФИНАЛНИ ПРОДУКТ РАДА УЧЕНИКА СЕДМОГ И ОСМОГ РАЗРЕДА У ТОКУ РЕАЛИЗАЦИЈЕ ЧАСОВА ПЛАНИРАНОГ ОБОГАЋЕНОГ ЈЕДНОСМЕНСКОГ РАДА, НА КРАЈУ НЕДЕЉЕ ПОСВЕЋЕНЕ ЖИВОТУ И ДЕЛУ ВУКА </a:t>
            </a:r>
            <a:r>
              <a:rPr lang="sr-Cyrl-RS" smtClean="0"/>
              <a:t>СТЕФАНОВИЋА КАРАЏИЋА.</a:t>
            </a:r>
            <a:endParaRPr lang="en-US" dirty="0"/>
          </a:p>
        </p:txBody>
      </p:sp>
    </p:spTree>
    <p:extLst>
      <p:ext uri="{BB962C8B-B14F-4D97-AF65-F5344CB8AC3E}">
        <p14:creationId xmlns:p14="http://schemas.microsoft.com/office/powerpoint/2010/main" val="4230914942"/>
      </p:ext>
    </p:extLst>
  </p:cSld>
  <p:clrMapOvr>
    <a:masterClrMapping/>
  </p:clrMapOvr>
  <mc:AlternateContent xmlns:mc="http://schemas.openxmlformats.org/markup-compatibility/2006" xmlns:p14="http://schemas.microsoft.com/office/powerpoint/2010/main">
    <mc:Choice Requires="p14">
      <p:transition spd="slow" p14:dur="800" advTm="8560">
        <p:circle/>
      </p:transition>
    </mc:Choice>
    <mc:Fallback xmlns="">
      <p:transition spd="slow" advTm="856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4294200663"/>
              </p:ext>
            </p:extLst>
          </p:nvPr>
        </p:nvGraphicFramePr>
        <p:xfrm>
          <a:off x="851074" y="2104932"/>
          <a:ext cx="10515609" cy="990280"/>
        </p:xfrm>
        <a:graphic>
          <a:graphicData uri="http://schemas.openxmlformats.org/drawingml/2006/table">
            <a:tbl>
              <a:tblPr/>
              <a:tblGrid>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gridCol w="389467"/>
              </a:tblGrid>
              <a:tr h="622210">
                <a:tc>
                  <a:txBody>
                    <a:bodyPr/>
                    <a:lstStyle/>
                    <a:p>
                      <a:pPr fontAlgn="base"/>
                      <a:r>
                        <a:rPr lang="en-US" sz="1200" dirty="0">
                          <a:solidFill>
                            <a:srgbClr val="000000"/>
                          </a:solidFill>
                          <a:effectLst/>
                        </a:rPr>
                        <a:t>–</a:t>
                      </a:r>
                      <a:endParaRPr lang="en-US" sz="12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А а</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Б б</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В в</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Г г</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a:solidFill>
                            <a:srgbClr val="000000"/>
                          </a:solidFill>
                          <a:effectLst/>
                        </a:rPr>
                        <a:t>Д д</a:t>
                      </a:r>
                      <a:endParaRPr lang="sr-Cyrl-R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a:solidFill>
                            <a:srgbClr val="000000"/>
                          </a:solidFill>
                          <a:effectLst/>
                        </a:rPr>
                        <a:t>Е е</a:t>
                      </a:r>
                      <a:endParaRPr lang="sr-Cyrl-R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Ж ж</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З з</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en-US" sz="2000">
                          <a:solidFill>
                            <a:srgbClr val="000000"/>
                          </a:solidFill>
                          <a:effectLst/>
                        </a:rPr>
                        <a:t>–</a:t>
                      </a:r>
                      <a:endParaRPr lang="en-U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И и</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К к</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Л л</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М м</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a:solidFill>
                            <a:srgbClr val="000000"/>
                          </a:solidFill>
                          <a:effectLst/>
                        </a:rPr>
                        <a:t>Н н</a:t>
                      </a:r>
                      <a:endParaRPr lang="sr-Cyrl-R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a:solidFill>
                            <a:srgbClr val="000000"/>
                          </a:solidFill>
                          <a:effectLst/>
                        </a:rPr>
                        <a:t>О о</a:t>
                      </a:r>
                      <a:endParaRPr lang="sr-Cyrl-R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П п</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a:solidFill>
                            <a:srgbClr val="000000"/>
                          </a:solidFill>
                          <a:effectLst/>
                        </a:rPr>
                        <a:t>Р р</a:t>
                      </a:r>
                      <a:endParaRPr lang="sr-Cyrl-R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en-US" sz="2000">
                          <a:solidFill>
                            <a:srgbClr val="000000"/>
                          </a:solidFill>
                          <a:effectLst/>
                        </a:rPr>
                        <a:t>–</a:t>
                      </a:r>
                      <a:endParaRPr lang="en-US" sz="200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С с</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Т т</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У у</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Ф ф</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Х х</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Ц ц</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Ч ч</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2000" b="1" dirty="0">
                          <a:solidFill>
                            <a:srgbClr val="000000"/>
                          </a:solidFill>
                          <a:effectLst/>
                        </a:rPr>
                        <a:t>Ш ш</a:t>
                      </a:r>
                      <a:endParaRPr lang="sr-Cyrl-RS" sz="2000" dirty="0">
                        <a:effectLst/>
                      </a:endParaRPr>
                    </a:p>
                  </a:txBody>
                  <a:tcPr marL="151759" marR="151759" marT="37940" marB="3794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48521924"/>
              </p:ext>
            </p:extLst>
          </p:nvPr>
        </p:nvGraphicFramePr>
        <p:xfrm>
          <a:off x="3047999" y="5249417"/>
          <a:ext cx="6096000" cy="662940"/>
        </p:xfrm>
        <a:graphic>
          <a:graphicData uri="http://schemas.openxmlformats.org/drawingml/2006/table">
            <a:tbl>
              <a:tblPr/>
              <a:tblGrid>
                <a:gridCol w="3048000"/>
                <a:gridCol w="3048000"/>
              </a:tblGrid>
              <a:tr h="0">
                <a:tc>
                  <a:txBody>
                    <a:bodyPr/>
                    <a:lstStyle/>
                    <a:p>
                      <a:pPr fontAlgn="base"/>
                      <a:r>
                        <a:rPr lang="en-US" sz="3600" dirty="0">
                          <a:solidFill>
                            <a:srgbClr val="000000"/>
                          </a:solidFill>
                          <a:effectLst/>
                        </a:rPr>
                        <a:t>–</a:t>
                      </a:r>
                      <a:endParaRPr lang="en-U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3600" b="1" dirty="0">
                          <a:solidFill>
                            <a:srgbClr val="000000"/>
                          </a:solidFill>
                          <a:effectLst/>
                        </a:rPr>
                        <a:t>Ј ј</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r>
            </a:tbl>
          </a:graphicData>
        </a:graphic>
      </p:graphicFrame>
      <p:sp>
        <p:nvSpPr>
          <p:cNvPr id="16" name="Rectangle 3"/>
          <p:cNvSpPr>
            <a:spLocks noChangeArrowheads="1"/>
          </p:cNvSpPr>
          <p:nvPr/>
        </p:nvSpPr>
        <p:spPr bwMode="auto">
          <a:xfrm>
            <a:off x="1864127" y="320726"/>
            <a:ext cx="84895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r-Latn-RS" altLang="en-US" sz="1200" b="0" i="0" u="none" strike="noStrike" cap="none" normalizeH="0" baseline="0" dirty="0" smtClean="0">
              <a:ln>
                <a:noFill/>
              </a:ln>
              <a:solidFill>
                <a:srgbClr val="000000"/>
              </a:solidFill>
              <a:effectLst/>
              <a:latin typeface="Georgia" panose="02040502050405020303"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rgbClr val="000000"/>
                </a:solidFill>
                <a:effectLst/>
                <a:latin typeface="Georgia" panose="02040502050405020303" pitchFamily="18" charset="0"/>
              </a:rPr>
              <a:t>Из</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старословенске</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азбуке</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Вук</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је</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задржао</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следећа</a:t>
            </a:r>
            <a:r>
              <a:rPr kumimoji="0" lang="en-US" altLang="en-US" sz="2400" b="0" i="0" u="none" strike="noStrike" cap="none" normalizeH="0" baseline="0" dirty="0" smtClean="0">
                <a:ln>
                  <a:noFill/>
                </a:ln>
                <a:solidFill>
                  <a:srgbClr val="000000"/>
                </a:solidFill>
                <a:effectLst/>
                <a:latin typeface="Georgia" panose="02040502050405020303" pitchFamily="18" charset="0"/>
              </a:rPr>
              <a:t> 24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слова</a:t>
            </a:r>
            <a:r>
              <a:rPr kumimoji="0" lang="en-US" altLang="en-US" sz="2400" b="0" i="0" u="none" strike="noStrike" cap="none" normalizeH="0" baseline="0" dirty="0" smtClean="0">
                <a:ln>
                  <a:noFill/>
                </a:ln>
                <a:solidFill>
                  <a:srgbClr val="000000"/>
                </a:solidFill>
                <a:effectLst/>
                <a:latin typeface="Georgia" panose="02040502050405020303"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rgbClr val="000000"/>
                </a:solidFill>
                <a:effectLst/>
                <a:latin typeface="Georgia" panose="02040502050405020303" pitchFamily="18" charset="0"/>
              </a:rPr>
              <a:t>њима</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је</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додао</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једно</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из</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латиничне</a:t>
            </a:r>
            <a:r>
              <a:rPr kumimoji="0" lang="en-US" altLang="en-US" sz="2400" b="0" i="0" u="none" strike="noStrike" cap="none" normalizeH="0" baseline="0" dirty="0" smtClean="0">
                <a:ln>
                  <a:noFill/>
                </a:ln>
                <a:solidFill>
                  <a:srgbClr val="000000"/>
                </a:solidFill>
                <a:effectLst/>
                <a:latin typeface="Georgia" panose="02040502050405020303" pitchFamily="18" charset="0"/>
              </a:rPr>
              <a:t> </a:t>
            </a:r>
            <a:r>
              <a:rPr kumimoji="0" lang="en-US" altLang="en-US" sz="2400" b="0" i="0" u="none" strike="noStrike" cap="none" normalizeH="0" baseline="0" dirty="0" err="1" smtClean="0">
                <a:ln>
                  <a:noFill/>
                </a:ln>
                <a:solidFill>
                  <a:srgbClr val="000000"/>
                </a:solidFill>
                <a:effectLst/>
                <a:latin typeface="Georgia" panose="02040502050405020303" pitchFamily="18" charset="0"/>
              </a:rPr>
              <a:t>абецеде</a:t>
            </a:r>
            <a:r>
              <a:rPr kumimoji="0" lang="en-US" altLang="en-US" sz="2400" b="0" i="0" u="none" strike="noStrike" cap="none" normalizeH="0" baseline="0" dirty="0" smtClean="0">
                <a:ln>
                  <a:noFill/>
                </a:ln>
                <a:solidFill>
                  <a:srgbClr val="000000"/>
                </a:solidFill>
                <a:effectLst/>
                <a:latin typeface="Georgia" panose="02040502050405020303" pitchFamily="18" charset="0"/>
              </a:rPr>
              <a:t>:</a:t>
            </a:r>
            <a:endParaRPr kumimoji="0" lang="en-US" alt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827587149"/>
      </p:ext>
    </p:extLst>
  </p:cSld>
  <p:clrMapOvr>
    <a:masterClrMapping/>
  </p:clrMapOvr>
  <mc:AlternateContent xmlns:mc="http://schemas.openxmlformats.org/markup-compatibility/2006" xmlns:p14="http://schemas.microsoft.com/office/powerpoint/2010/main">
    <mc:Choice Requires="p14">
      <p:transition spd="slow" p14:dur="1400" advTm="10044">
        <p14:ripple/>
      </p:transition>
    </mc:Choice>
    <mc:Fallback xmlns="">
      <p:transition spd="slow" advTm="1004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22290" y="1690688"/>
            <a:ext cx="10515600" cy="4351338"/>
          </a:xfrm>
        </p:spPr>
        <p:txBody>
          <a:bodyPr/>
          <a:lstStyle/>
          <a:p>
            <a:r>
              <a:rPr lang="sr-Cyrl-RS" smtClean="0"/>
              <a:t>и пет нових:</a:t>
            </a:r>
            <a:endParaRPr lang="sr-Latn-RS"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18286714"/>
              </p:ext>
            </p:extLst>
          </p:nvPr>
        </p:nvGraphicFramePr>
        <p:xfrm>
          <a:off x="3048000" y="3669824"/>
          <a:ext cx="6096000" cy="1760220"/>
        </p:xfrm>
        <a:graphic>
          <a:graphicData uri="http://schemas.openxmlformats.org/drawingml/2006/table">
            <a:tbl>
              <a:tblPr/>
              <a:tblGrid>
                <a:gridCol w="1219200"/>
                <a:gridCol w="1219200"/>
                <a:gridCol w="1219200"/>
                <a:gridCol w="1219200"/>
                <a:gridCol w="1219200"/>
              </a:tblGrid>
              <a:tr h="0">
                <a:tc>
                  <a:txBody>
                    <a:bodyPr/>
                    <a:lstStyle/>
                    <a:p>
                      <a:pPr fontAlgn="base"/>
                      <a:r>
                        <a:rPr lang="sr-Cyrl-RS" sz="3600" b="1" dirty="0">
                          <a:solidFill>
                            <a:srgbClr val="000000"/>
                          </a:solidFill>
                          <a:effectLst/>
                        </a:rPr>
                        <a:t/>
                      </a:r>
                      <a:br>
                        <a:rPr lang="sr-Cyrl-RS" sz="3600" b="1" dirty="0">
                          <a:solidFill>
                            <a:srgbClr val="000000"/>
                          </a:solidFill>
                          <a:effectLst/>
                        </a:rPr>
                      </a:br>
                      <a:r>
                        <a:rPr lang="sr-Cyrl-RS" sz="3600" b="1" dirty="0">
                          <a:solidFill>
                            <a:srgbClr val="000000"/>
                          </a:solidFill>
                          <a:effectLst/>
                        </a:rPr>
                        <a:t>Љ љ</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3600" b="1" dirty="0">
                          <a:solidFill>
                            <a:srgbClr val="000000"/>
                          </a:solidFill>
                          <a:effectLst/>
                        </a:rPr>
                        <a:t>Њ њ</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3600" b="1" dirty="0">
                          <a:solidFill>
                            <a:srgbClr val="000000"/>
                          </a:solidFill>
                          <a:effectLst/>
                        </a:rPr>
                        <a:t>Ћ ћ</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3600" b="1" dirty="0">
                          <a:solidFill>
                            <a:srgbClr val="000000"/>
                          </a:solidFill>
                          <a:effectLst/>
                        </a:rPr>
                        <a:t>Ђ ђ</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fontAlgn="base"/>
                      <a:r>
                        <a:rPr lang="sr-Cyrl-RS" sz="3600" b="1" dirty="0">
                          <a:solidFill>
                            <a:srgbClr val="000000"/>
                          </a:solidFill>
                          <a:effectLst/>
                        </a:rPr>
                        <a:t>Џ џ</a:t>
                      </a:r>
                      <a:endParaRPr lang="sr-Cyrl-RS" sz="36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r>
            </a:tbl>
          </a:graphicData>
        </a:graphic>
      </p:graphicFrame>
    </p:spTree>
    <p:extLst>
      <p:ext uri="{BB962C8B-B14F-4D97-AF65-F5344CB8AC3E}">
        <p14:creationId xmlns:p14="http://schemas.microsoft.com/office/powerpoint/2010/main" val="824946430"/>
      </p:ext>
    </p:extLst>
  </p:cSld>
  <p:clrMapOvr>
    <a:masterClrMapping/>
  </p:clrMapOvr>
  <p:transition spd="med" advTm="9150">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sr-Cyrl-RS" dirty="0"/>
              <a:t>а избацио је</a:t>
            </a:r>
            <a:r>
              <a:rPr lang="sr-Cyrl-RS" dirty="0" smtClean="0"/>
              <a:t>:</a:t>
            </a:r>
            <a:endParaRPr lang="sr-Latn-R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13217564"/>
              </p:ext>
            </p:extLst>
          </p:nvPr>
        </p:nvGraphicFramePr>
        <p:xfrm>
          <a:off x="838200" y="2481103"/>
          <a:ext cx="10515600" cy="3971211"/>
        </p:xfrm>
        <a:graphic>
          <a:graphicData uri="http://schemas.openxmlformats.org/drawingml/2006/table">
            <a:tbl>
              <a:tblPr/>
              <a:tblGrid>
                <a:gridCol w="1168400"/>
                <a:gridCol w="1168400"/>
                <a:gridCol w="1168400"/>
                <a:gridCol w="1168400"/>
                <a:gridCol w="1168400"/>
                <a:gridCol w="1168400"/>
                <a:gridCol w="1168400"/>
                <a:gridCol w="1168400"/>
                <a:gridCol w="1168400"/>
              </a:tblGrid>
              <a:tr h="3971211">
                <a:tc>
                  <a:txBody>
                    <a:bodyPr/>
                    <a:lstStyle/>
                    <a:p>
                      <a:pPr fontAlgn="base"/>
                      <a:r>
                        <a:rPr lang="sr-Cyrl-RS" sz="2800" b="1" dirty="0">
                          <a:solidFill>
                            <a:srgbClr val="000000"/>
                          </a:solidFill>
                          <a:effectLst/>
                        </a:rPr>
                        <a:t>Ѥ</a:t>
                      </a:r>
                      <a:r>
                        <a:rPr lang="sr-Cyrl-RS" sz="2800" dirty="0">
                          <a:solidFill>
                            <a:srgbClr val="000000"/>
                          </a:solidFill>
                          <a:effectLst/>
                        </a:rPr>
                        <a:t> </a:t>
                      </a:r>
                      <a:r>
                        <a:rPr lang="sr-Cyrl-RS" sz="2800" b="1" dirty="0">
                          <a:solidFill>
                            <a:srgbClr val="000000"/>
                          </a:solidFill>
                          <a:effectLst/>
                        </a:rPr>
                        <a:t>ѥ</a:t>
                      </a:r>
                      <a:r>
                        <a:rPr lang="sr-Cyrl-RS" sz="2800" dirty="0">
                          <a:solidFill>
                            <a:srgbClr val="000000"/>
                          </a:solidFill>
                          <a:effectLst/>
                        </a:rPr>
                        <a:t> (је)</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Ѣ, ѣ</a:t>
                      </a:r>
                      <a:r>
                        <a:rPr lang="sr-Cyrl-RS" sz="2800" dirty="0">
                          <a:solidFill>
                            <a:srgbClr val="000000"/>
                          </a:solidFill>
                          <a:effectLst/>
                        </a:rPr>
                        <a:t> (јат)</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І ї</a:t>
                      </a:r>
                      <a:r>
                        <a:rPr lang="sr-Cyrl-RS" sz="2800" dirty="0">
                          <a:solidFill>
                            <a:srgbClr val="000000"/>
                          </a:solidFill>
                          <a:effectLst/>
                        </a:rPr>
                        <a:t> (и)</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Ы ы</a:t>
                      </a:r>
                      <a:r>
                        <a:rPr lang="sr-Cyrl-RS" sz="2800" dirty="0">
                          <a:solidFill>
                            <a:srgbClr val="000000"/>
                          </a:solidFill>
                          <a:effectLst/>
                        </a:rPr>
                        <a:t>(јери, тврдо и)</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Ѵ</a:t>
                      </a:r>
                      <a:r>
                        <a:rPr lang="sr-Cyrl-RS" sz="2800" dirty="0">
                          <a:solidFill>
                            <a:srgbClr val="000000"/>
                          </a:solidFill>
                          <a:effectLst/>
                        </a:rPr>
                        <a:t> </a:t>
                      </a:r>
                      <a:r>
                        <a:rPr lang="sr-Cyrl-RS" sz="2800" b="1" dirty="0">
                          <a:solidFill>
                            <a:srgbClr val="000000"/>
                          </a:solidFill>
                          <a:effectLst/>
                        </a:rPr>
                        <a:t>ѵ</a:t>
                      </a:r>
                      <a:r>
                        <a:rPr lang="sr-Cyrl-RS" sz="2800" dirty="0">
                          <a:solidFill>
                            <a:srgbClr val="000000"/>
                          </a:solidFill>
                          <a:effectLst/>
                        </a:rPr>
                        <a:t> (и)</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Ѹ</a:t>
                      </a:r>
                      <a:r>
                        <a:rPr lang="sr-Cyrl-RS" sz="2800" dirty="0">
                          <a:solidFill>
                            <a:srgbClr val="000000"/>
                          </a:solidFill>
                          <a:effectLst/>
                        </a:rPr>
                        <a:t> </a:t>
                      </a:r>
                      <a:r>
                        <a:rPr lang="sr-Cyrl-RS" sz="2800" b="1" dirty="0">
                          <a:solidFill>
                            <a:srgbClr val="000000"/>
                          </a:solidFill>
                          <a:effectLst/>
                        </a:rPr>
                        <a:t>ѹ</a:t>
                      </a:r>
                      <a:r>
                        <a:rPr lang="sr-Cyrl-RS" sz="2800" dirty="0">
                          <a:solidFill>
                            <a:srgbClr val="000000"/>
                          </a:solidFill>
                          <a:effectLst/>
                        </a:rPr>
                        <a:t> (у)</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Ѡ</a:t>
                      </a:r>
                      <a:r>
                        <a:rPr lang="sr-Cyrl-RS" sz="2800" dirty="0">
                          <a:solidFill>
                            <a:srgbClr val="000000"/>
                          </a:solidFill>
                          <a:effectLst/>
                        </a:rPr>
                        <a:t> </a:t>
                      </a:r>
                      <a:r>
                        <a:rPr lang="sr-Cyrl-RS" sz="2800" b="1" dirty="0">
                          <a:solidFill>
                            <a:srgbClr val="000000"/>
                          </a:solidFill>
                          <a:effectLst/>
                        </a:rPr>
                        <a:t>ѡ</a:t>
                      </a:r>
                      <a:r>
                        <a:rPr lang="sr-Cyrl-RS" sz="2800" dirty="0">
                          <a:solidFill>
                            <a:srgbClr val="000000"/>
                          </a:solidFill>
                          <a:effectLst/>
                        </a:rPr>
                        <a:t> (о)</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Ѧ</a:t>
                      </a:r>
                      <a:r>
                        <a:rPr lang="sr-Cyrl-RS" sz="2800" dirty="0">
                          <a:solidFill>
                            <a:srgbClr val="000000"/>
                          </a:solidFill>
                          <a:effectLst/>
                        </a:rPr>
                        <a:t> </a:t>
                      </a:r>
                      <a:r>
                        <a:rPr lang="sr-Cyrl-RS" sz="2800" b="1" dirty="0">
                          <a:solidFill>
                            <a:srgbClr val="000000"/>
                          </a:solidFill>
                          <a:effectLst/>
                        </a:rPr>
                        <a:t>ѧ</a:t>
                      </a:r>
                      <a:r>
                        <a:rPr lang="sr-Cyrl-RS" sz="2800" dirty="0">
                          <a:solidFill>
                            <a:srgbClr val="000000"/>
                          </a:solidFill>
                          <a:effectLst/>
                        </a:rPr>
                        <a:t> (ен)</a:t>
                      </a:r>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c>
                  <a:txBody>
                    <a:bodyPr/>
                    <a:lstStyle/>
                    <a:p>
                      <a:pPr fontAlgn="base"/>
                      <a:r>
                        <a:rPr lang="sr-Cyrl-RS" sz="2800" b="1" dirty="0">
                          <a:solidFill>
                            <a:srgbClr val="000000"/>
                          </a:solidFill>
                          <a:effectLst/>
                        </a:rPr>
                        <a:t>Я я</a:t>
                      </a:r>
                      <a:r>
                        <a:rPr lang="sr-Cyrl-RS" sz="2800" dirty="0">
                          <a:solidFill>
                            <a:srgbClr val="000000"/>
                          </a:solidFill>
                          <a:effectLst/>
                        </a:rPr>
                        <a:t> (ја</a:t>
                      </a:r>
                      <a:r>
                        <a:rPr lang="sr-Cyrl-RS" sz="2800" dirty="0" smtClean="0">
                          <a:solidFill>
                            <a:srgbClr val="000000"/>
                          </a:solidFill>
                          <a:effectLst/>
                        </a:rPr>
                        <a:t>)</a:t>
                      </a:r>
                      <a:endParaRPr lang="sr-Latn-RS" sz="2800" dirty="0" smtClean="0">
                        <a:solidFill>
                          <a:srgbClr val="000000"/>
                        </a:solidFill>
                        <a:effectLst/>
                      </a:endParaRPr>
                    </a:p>
                    <a:p>
                      <a:pPr fontAlgn="base"/>
                      <a:endParaRPr lang="sr-Cyrl-RS" sz="2800" dirty="0">
                        <a:effectLst/>
                      </a:endParaRPr>
                    </a:p>
                  </a:txBody>
                  <a:tcPr marL="228600" marR="228600" marT="57150" marB="57150" anchor="ctr">
                    <a:lnL>
                      <a:noFill/>
                    </a:lnL>
                    <a:lnR>
                      <a:noFill/>
                    </a:lnR>
                    <a:lnT w="9525" cap="flat" cmpd="sng" algn="ctr">
                      <a:solidFill>
                        <a:srgbClr val="E7E7E7"/>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1109439535"/>
      </p:ext>
    </p:extLst>
  </p:cSld>
  <p:clrMapOvr>
    <a:masterClrMapping/>
  </p:clrMapOvr>
  <mc:AlternateContent xmlns:mc="http://schemas.openxmlformats.org/markup-compatibility/2006" xmlns:p14="http://schemas.microsoft.com/office/powerpoint/2010/main">
    <mc:Choice Requires="p14">
      <p:transition spd="slow" p14:dur="2500" advTm="7098">
        <p:checker/>
      </p:transition>
    </mc:Choice>
    <mc:Fallback xmlns="">
      <p:transition spd="slow" advTm="7098">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fontAlgn="base"/>
            <a:r>
              <a:rPr lang="sr-Cyrl-RS" b="1" dirty="0"/>
              <a:t>Ю           Ѿ      Ѭ      Ѳ          Ѕ             Щ                 Ѯ       Ѱ</a:t>
            </a:r>
            <a:endParaRPr lang="sr-Cyrl-RS" dirty="0"/>
          </a:p>
          <a:p>
            <a:pPr fontAlgn="base"/>
            <a:r>
              <a:rPr lang="sr-Cyrl-RS" b="1" dirty="0"/>
              <a:t>ю (ју)  ѿ (от)      ѭ (јус)</a:t>
            </a:r>
            <a:r>
              <a:rPr lang="sr-Cyrl-RS" dirty="0"/>
              <a:t> </a:t>
            </a:r>
            <a:r>
              <a:rPr lang="sr-Cyrl-RS" b="1" dirty="0"/>
              <a:t>   ѳ (т)</a:t>
            </a:r>
            <a:r>
              <a:rPr lang="sr-Cyrl-RS" dirty="0"/>
              <a:t> </a:t>
            </a:r>
            <a:r>
              <a:rPr lang="sr-Cyrl-RS" b="1" dirty="0"/>
              <a:t>    ѕ (дз)</a:t>
            </a:r>
            <a:r>
              <a:rPr lang="sr-Cyrl-RS" dirty="0"/>
              <a:t> </a:t>
            </a:r>
            <a:r>
              <a:rPr lang="sr-Cyrl-RS" b="1" dirty="0"/>
              <a:t>    щ (шч)        ѯ (кс)        ѱ (пс)</a:t>
            </a:r>
            <a:endParaRPr lang="sr-Cyrl-RS" dirty="0"/>
          </a:p>
          <a:p>
            <a:pPr fontAlgn="base"/>
            <a:r>
              <a:rPr lang="sr-Cyrl-RS" b="1" dirty="0"/>
              <a:t>Ъ ъ</a:t>
            </a:r>
            <a:r>
              <a:rPr lang="sr-Cyrl-RS" dirty="0"/>
              <a:t> (тврди полуглас)     </a:t>
            </a:r>
            <a:r>
              <a:rPr lang="sr-Cyrl-RS" b="1" dirty="0"/>
              <a:t>Ь ь</a:t>
            </a:r>
            <a:r>
              <a:rPr lang="sr-Cyrl-RS" dirty="0"/>
              <a:t>(меки полуглас)</a:t>
            </a:r>
          </a:p>
          <a:p>
            <a:r>
              <a:rPr lang="sr-Cyrl-RS" dirty="0"/>
              <a:t>Вук је створио нове знаке тако што је поједина слова стопио са танким полугласом (л + ь -&gt; љ, н + ь -&gt; њ). Изглед слова </a:t>
            </a:r>
            <a:r>
              <a:rPr lang="sr-Cyrl-RS" i="1" dirty="0"/>
              <a:t>ђ</a:t>
            </a:r>
            <a:r>
              <a:rPr lang="sr-Cyrl-RS" dirty="0"/>
              <a:t> је прихватио од Лукијана Мушицког, </a:t>
            </a:r>
            <a:r>
              <a:rPr lang="sr-Cyrl-RS" i="1" dirty="0"/>
              <a:t>џ</a:t>
            </a:r>
            <a:r>
              <a:rPr lang="sr-Cyrl-RS" dirty="0"/>
              <a:t> је узео из неких старих румунских рукописа, а </a:t>
            </a:r>
            <a:r>
              <a:rPr lang="sr-Cyrl-RS" i="1" dirty="0"/>
              <a:t>ћ</a:t>
            </a:r>
            <a:r>
              <a:rPr lang="sr-Cyrl-RS" dirty="0"/>
              <a:t> из старих српских рукописа. Узимање слова </a:t>
            </a:r>
            <a:r>
              <a:rPr lang="sr-Cyrl-RS" i="1" dirty="0"/>
              <a:t>ј</a:t>
            </a:r>
            <a:r>
              <a:rPr lang="sr-Cyrl-RS" dirty="0"/>
              <a:t> из латинице су му његови противници из црквених кругова приписивали као најтежи грех, уз оптужбе да ради на покатоличавању српског народа.</a:t>
            </a:r>
            <a:endParaRPr lang="en-US" dirty="0"/>
          </a:p>
        </p:txBody>
      </p:sp>
    </p:spTree>
    <p:extLst>
      <p:ext uri="{BB962C8B-B14F-4D97-AF65-F5344CB8AC3E}">
        <p14:creationId xmlns:p14="http://schemas.microsoft.com/office/powerpoint/2010/main" val="1781304938"/>
      </p:ext>
    </p:extLst>
  </p:cSld>
  <p:clrMapOvr>
    <a:masterClrMapping/>
  </p:clrMapOvr>
  <p:transition spd="slow" advTm="6941">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662" y="566241"/>
            <a:ext cx="6096000" cy="923330"/>
          </a:xfrm>
          <a:prstGeom prst="rect">
            <a:avLst/>
          </a:prstGeom>
        </p:spPr>
        <p:txBody>
          <a:bodyPr>
            <a:spAutoFit/>
          </a:bodyPr>
          <a:lstStyle/>
          <a:p>
            <a:r>
              <a:rPr lang="ru-RU" b="0" i="0" dirty="0" smtClean="0">
                <a:solidFill>
                  <a:srgbClr val="000000"/>
                </a:solidFill>
                <a:effectLst/>
                <a:latin typeface="Georgia" panose="02040502050405020303" pitchFamily="18" charset="0"/>
              </a:rPr>
              <a:t>У почетку Вук није употребљавао слова </a:t>
            </a:r>
            <a:r>
              <a:rPr lang="ru-RU" b="0" i="1" dirty="0" smtClean="0">
                <a:solidFill>
                  <a:srgbClr val="000000"/>
                </a:solidFill>
                <a:effectLst/>
                <a:latin typeface="Georgia" panose="02040502050405020303" pitchFamily="18" charset="0"/>
              </a:rPr>
              <a:t>ф</a:t>
            </a:r>
            <a:r>
              <a:rPr lang="ru-RU" b="0" i="0" dirty="0" smtClean="0">
                <a:solidFill>
                  <a:srgbClr val="000000"/>
                </a:solidFill>
                <a:effectLst/>
                <a:latin typeface="Georgia" panose="02040502050405020303" pitchFamily="18" charset="0"/>
              </a:rPr>
              <a:t> и </a:t>
            </a:r>
            <a:r>
              <a:rPr lang="ru-RU" b="0" i="1" dirty="0" smtClean="0">
                <a:solidFill>
                  <a:srgbClr val="000000"/>
                </a:solidFill>
                <a:effectLst/>
                <a:latin typeface="Georgia" panose="02040502050405020303" pitchFamily="18" charset="0"/>
              </a:rPr>
              <a:t>х</a:t>
            </a:r>
            <a:r>
              <a:rPr lang="ru-RU" b="0" i="0" dirty="0" smtClean="0">
                <a:solidFill>
                  <a:srgbClr val="000000"/>
                </a:solidFill>
                <a:effectLst/>
                <a:latin typeface="Georgia" panose="02040502050405020303" pitchFamily="18" charset="0"/>
              </a:rPr>
              <a:t>. Слово </a:t>
            </a:r>
            <a:r>
              <a:rPr lang="ru-RU" b="0" i="1" dirty="0" smtClean="0">
                <a:solidFill>
                  <a:srgbClr val="000000"/>
                </a:solidFill>
                <a:effectLst/>
                <a:latin typeface="Georgia" panose="02040502050405020303" pitchFamily="18" charset="0"/>
              </a:rPr>
              <a:t>х</a:t>
            </a:r>
            <a:r>
              <a:rPr lang="ru-RU" b="0" i="0" dirty="0" smtClean="0">
                <a:solidFill>
                  <a:srgbClr val="000000"/>
                </a:solidFill>
                <a:effectLst/>
                <a:latin typeface="Georgia" panose="02040502050405020303" pitchFamily="18" charset="0"/>
              </a:rPr>
              <a:t> је додао у цетињском издању </a:t>
            </a:r>
            <a:r>
              <a:rPr lang="ru-RU" b="0" i="1" dirty="0" smtClean="0">
                <a:solidFill>
                  <a:srgbClr val="000000"/>
                </a:solidFill>
                <a:effectLst/>
                <a:latin typeface="Georgia" panose="02040502050405020303" pitchFamily="18" charset="0"/>
              </a:rPr>
              <a:t>„Народних српских пословица“</a:t>
            </a:r>
            <a:r>
              <a:rPr lang="ru-RU" b="0" i="0" dirty="0" smtClean="0">
                <a:solidFill>
                  <a:srgbClr val="000000"/>
                </a:solidFill>
                <a:effectLst/>
                <a:latin typeface="Georgia" panose="02040502050405020303" pitchFamily="18" charset="0"/>
              </a:rPr>
              <a:t> из 1836. </a:t>
            </a:r>
            <a:r>
              <a:rPr lang="ru-RU" b="1" i="1" dirty="0" smtClean="0">
                <a:solidFill>
                  <a:srgbClr val="000000"/>
                </a:solidFill>
                <a:effectLst/>
                <a:latin typeface="Georgia" panose="02040502050405020303" pitchFamily="18" charset="0"/>
              </a:rPr>
              <a:t> </a:t>
            </a:r>
            <a:endParaRPr lang="en-US" dirty="0"/>
          </a:p>
        </p:txBody>
      </p:sp>
      <p:pic>
        <p:nvPicPr>
          <p:cNvPr id="19458" name="Picture 2"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261937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1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58995" y="2249488"/>
            <a:ext cx="4470836"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86449"/>
      </p:ext>
    </p:extLst>
  </p:cSld>
  <p:clrMapOvr>
    <a:masterClrMapping/>
  </p:clrMapOvr>
  <p:transition spd="slow" advTm="6858">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559" y="69878"/>
            <a:ext cx="9905998" cy="1478570"/>
          </a:xfrm>
        </p:spPr>
        <p:txBody>
          <a:bodyPr/>
          <a:lstStyle/>
          <a:p>
            <a:r>
              <a:rPr lang="sr-Cyrl-RS" b="1" i="1" dirty="0"/>
              <a:t>Српски рјечник из 1852.</a:t>
            </a:r>
            <a:endParaRPr lang="en-US" dirty="0"/>
          </a:p>
        </p:txBody>
      </p:sp>
      <p:sp>
        <p:nvSpPr>
          <p:cNvPr id="3" name="Content Placeholder 2"/>
          <p:cNvSpPr>
            <a:spLocks noGrp="1"/>
          </p:cNvSpPr>
          <p:nvPr>
            <p:ph idx="1"/>
          </p:nvPr>
        </p:nvSpPr>
        <p:spPr>
          <a:xfrm>
            <a:off x="5357610" y="1825625"/>
            <a:ext cx="5996189" cy="4351338"/>
          </a:xfrm>
        </p:spPr>
        <p:txBody>
          <a:bodyPr>
            <a:normAutofit lnSpcReduction="10000"/>
          </a:bodyPr>
          <a:lstStyle/>
          <a:p>
            <a:pPr fontAlgn="base"/>
            <a:r>
              <a:rPr lang="ru-RU" dirty="0"/>
              <a:t>За друго издање „Српског рјечника“ Вук је прикупљао грађу из говора становништва Црне Горе, Дубровника, Далмације и Хрватске. Ово издање је објављено у Бечу 1852. у њему се нашло 47.427 речи. Ово издање </a:t>
            </a:r>
            <a:r>
              <a:rPr lang="ru-RU" i="1" dirty="0"/>
              <a:t>Рјечника</a:t>
            </a:r>
            <a:r>
              <a:rPr lang="ru-RU" dirty="0"/>
              <a:t> на немачки је превео Јакоб Грим.</a:t>
            </a:r>
          </a:p>
          <a:p>
            <a:r>
              <a:rPr lang="ru-RU" dirty="0"/>
              <a:t/>
            </a:r>
            <a:br>
              <a:rPr lang="ru-RU" dirty="0"/>
            </a:br>
            <a:endParaRPr lang="en-US" dirty="0"/>
          </a:p>
        </p:txBody>
      </p:sp>
      <p:pic>
        <p:nvPicPr>
          <p:cNvPr id="20482" name="Picture 2"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8032"/>
            <a:ext cx="3283039" cy="541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51113"/>
      </p:ext>
    </p:extLst>
  </p:cSld>
  <p:clrMapOvr>
    <a:masterClrMapping/>
  </p:clrMapOvr>
  <mc:AlternateContent xmlns:mc="http://schemas.openxmlformats.org/markup-compatibility/2006" xmlns:p14="http://schemas.microsoft.com/office/powerpoint/2010/main">
    <mc:Choice Requires="p14">
      <p:transition spd="slow" p14:dur="800" advTm="8365">
        <p:circle/>
      </p:transition>
    </mc:Choice>
    <mc:Fallback xmlns="">
      <p:transition spd="slow" advTm="8365">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1784"/>
            <a:ext cx="9905998" cy="1478570"/>
          </a:xfrm>
        </p:spPr>
        <p:txBody>
          <a:bodyPr/>
          <a:lstStyle/>
          <a:p>
            <a:r>
              <a:rPr lang="ru-RU" b="1" dirty="0"/>
              <a:t>Борба за увођење народног језика у књижевност</a:t>
            </a:r>
            <a:endParaRPr lang="en-US" dirty="0"/>
          </a:p>
        </p:txBody>
      </p:sp>
      <p:sp>
        <p:nvSpPr>
          <p:cNvPr id="3" name="Content Placeholder 2"/>
          <p:cNvSpPr>
            <a:spLocks noGrp="1"/>
          </p:cNvSpPr>
          <p:nvPr>
            <p:ph idx="1"/>
          </p:nvPr>
        </p:nvSpPr>
        <p:spPr>
          <a:xfrm>
            <a:off x="5808372" y="1825625"/>
            <a:ext cx="5545428" cy="4351338"/>
          </a:xfrm>
        </p:spPr>
        <p:txBody>
          <a:bodyPr/>
          <a:lstStyle/>
          <a:p>
            <a:r>
              <a:rPr lang="ru-RU" dirty="0"/>
              <a:t>До краја свог живота Вук је радио на даљем прикупљању грађе, али га је смрт спречила да спреми и треће издање. То су тек 1898. учинила двојица његових поштовалаца, Пера Ђорђевић и Љубомир Стојановић.</a:t>
            </a:r>
            <a:endParaRPr lang="en-US" dirty="0"/>
          </a:p>
        </p:txBody>
      </p:sp>
      <p:pic>
        <p:nvPicPr>
          <p:cNvPr id="21506" name="Picture 2" descr="https://www.famousbirthdays.com/faces/karadzic-vuk-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04" y="1825624"/>
            <a:ext cx="4806995" cy="480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48787"/>
      </p:ext>
    </p:extLst>
  </p:cSld>
  <p:clrMapOvr>
    <a:masterClrMapping/>
  </p:clrMapOvr>
  <mc:AlternateContent xmlns:mc="http://schemas.openxmlformats.org/markup-compatibility/2006" xmlns:p14="http://schemas.microsoft.com/office/powerpoint/2010/main">
    <mc:Choice Requires="p14">
      <p:transition spd="slow" p14:dur="800" advTm="7667">
        <p:circle/>
      </p:transition>
    </mc:Choice>
    <mc:Fallback xmlns="">
      <p:transition spd="slow" advTm="7667">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30334"/>
          </a:xfrm>
        </p:spPr>
        <p:txBody>
          <a:bodyPr>
            <a:normAutofit fontScale="90000"/>
          </a:bodyPr>
          <a:lstStyle/>
          <a:p>
            <a:r>
              <a:rPr lang="sr-Cyrl-RS" dirty="0" smtClean="0"/>
              <a:t>Рад на граматици, рјечнику и народим песмама</a:t>
            </a:r>
            <a:endParaRPr lang="en-US" dirty="0"/>
          </a:p>
        </p:txBody>
      </p:sp>
      <p:sp>
        <p:nvSpPr>
          <p:cNvPr id="3" name="Content Placeholder 2"/>
          <p:cNvSpPr>
            <a:spLocks noGrp="1"/>
          </p:cNvSpPr>
          <p:nvPr>
            <p:ph idx="1"/>
          </p:nvPr>
        </p:nvSpPr>
        <p:spPr>
          <a:xfrm>
            <a:off x="4881093" y="1825625"/>
            <a:ext cx="6472706" cy="4351338"/>
          </a:xfrm>
        </p:spPr>
        <p:txBody>
          <a:bodyPr>
            <a:normAutofit fontScale="85000" lnSpcReduction="20000"/>
          </a:bodyPr>
          <a:lstStyle/>
          <a:p>
            <a:r>
              <a:rPr lang="ru-RU" dirty="0"/>
              <a:t>Током рада на граматици, речнику и издавању народних песама, Вук је почео да се бави питањем књижевног језика, који је у његово време представљао хаотичну мешавину. Стара српска књижевност развијала се на српској редакцији старословенског језика све до почетка 19. века. У 18. веку дошло је до снажног утицаја руских црквених књига на књижевни живот Срба. Елементи руског језика су све више продирали у дотадашњи црквено-књижевни језик и тако је створен вештачки руско-словенски језик, који је у Вуково време био званични језик цркве, школа и књижевности.</a:t>
            </a:r>
            <a:endParaRPr lang="en-US" dirty="0"/>
          </a:p>
        </p:txBody>
      </p:sp>
      <p:pic>
        <p:nvPicPr>
          <p:cNvPr id="22530" name="Picture 2" descr="https://upload.wikimedia.org/wikipedia/commons/b/bc/Vuk_Karadzic_Kriehuber_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81" y="1017141"/>
            <a:ext cx="4755922" cy="515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11762"/>
      </p:ext>
    </p:extLst>
  </p:cSld>
  <p:clrMapOvr>
    <a:masterClrMapping/>
  </p:clrMapOvr>
  <p:transition spd="slow" advTm="6059">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59" y="339368"/>
            <a:ext cx="10515600" cy="510638"/>
          </a:xfrm>
        </p:spPr>
        <p:txBody>
          <a:bodyPr>
            <a:noAutofit/>
          </a:bodyPr>
          <a:lstStyle/>
          <a:p>
            <a:r>
              <a:rPr lang="ru-RU" sz="3200" dirty="0"/>
              <a:t>Јоаким Вујић, Лукијан Мушицки, Павле Берић и Глиша Гершић</a:t>
            </a:r>
            <a:endParaRPr lang="en-US" sz="3200" dirty="0"/>
          </a:p>
        </p:txBody>
      </p:sp>
      <p:sp>
        <p:nvSpPr>
          <p:cNvPr id="3" name="Content Placeholder 2"/>
          <p:cNvSpPr>
            <a:spLocks noGrp="1"/>
          </p:cNvSpPr>
          <p:nvPr>
            <p:ph idx="1"/>
          </p:nvPr>
        </p:nvSpPr>
        <p:spPr>
          <a:xfrm>
            <a:off x="3721994" y="1825625"/>
            <a:ext cx="7631806" cy="4351338"/>
          </a:xfrm>
        </p:spPr>
        <p:txBody>
          <a:bodyPr>
            <a:normAutofit fontScale="62500" lnSpcReduction="20000"/>
          </a:bodyPr>
          <a:lstStyle/>
          <a:p>
            <a:r>
              <a:rPr lang="ru-RU" dirty="0"/>
              <a:t>Школовани људи учили су из књига на старом језику, уносећи у њега елементе руског и српског народног језика. На тај начин створен је славеносрпски језик, којим се писало како је ко знао. Таква несређена ситуација је била основа са које је Вук кренуо у борбу против писаца старе школе. Борба је почела Вуковом критиком романа </a:t>
            </a:r>
            <a:r>
              <a:rPr lang="ru-RU" i="1" dirty="0"/>
              <a:t>Усамљени јуноша</a:t>
            </a:r>
            <a:r>
              <a:rPr lang="ru-RU" dirty="0"/>
              <a:t> 1815. и </a:t>
            </a:r>
            <a:r>
              <a:rPr lang="ru-RU" i="1" dirty="0"/>
              <a:t>Љубомир у Елисијуму</a:t>
            </a:r>
            <a:r>
              <a:rPr lang="ru-RU" dirty="0"/>
              <a:t> 1817. Милована Видаковића. Критика је била усмерена на лоше пишчево познавање језика, који је представљао несређену мешавину именских и глаголских облика старог, словенског и народног језика. Како је Видаковић у то време био најпопуларнији српски писац, па је овакав Вуков напад изазвао буру у књижевној јавности. Поред Видаковића, у полемици су учествовали и Јоаким Вујић, Лукијан Мушицки, Павле Берић и Глиша Гершић. Црква и њени највиши представници су предњачили међу Вуковим противницима. Карловачки митрополит Стефан Стратимировић, је већ после првих Вукових књига, дејствовао преко будимских власти да се онемогући штампање књига. Стратимировић се посебно није мирио са Вуковом азбуком, због избацивања старих ћириличних слова и увођења слова </a:t>
            </a:r>
            <a:r>
              <a:rPr lang="ru-RU" b="1" dirty="0"/>
              <a:t>Ј</a:t>
            </a:r>
            <a:r>
              <a:rPr lang="ru-RU" dirty="0"/>
              <a:t>, сматрајући то напуштање православља и покатоличавањем.</a:t>
            </a:r>
            <a:endParaRPr lang="en-US" dirty="0"/>
          </a:p>
        </p:txBody>
      </p:sp>
      <p:pic>
        <p:nvPicPr>
          <p:cNvPr id="23554" name="Picture 2" descr="http://www.featurepics.com/StockImage/20090726/banknote-from-yugoslavia-stock-photo-12706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152" y="1028146"/>
            <a:ext cx="3502025" cy="497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75404"/>
      </p:ext>
    </p:extLst>
  </p:cSld>
  <p:clrMapOvr>
    <a:masterClrMapping/>
  </p:clrMapOvr>
  <p:transition spd="slow" advTm="7375">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a:bodyPr>
          <a:lstStyle/>
          <a:p>
            <a:r>
              <a:rPr lang="ru-RU" sz="2000" dirty="0"/>
              <a:t>Полемика између Караџића и Хаџића је трајала скоро деценију, а Караџић је однео победу тек 1847.</a:t>
            </a:r>
            <a:endParaRPr lang="en-US" sz="2000" dirty="0"/>
          </a:p>
        </p:txBody>
      </p:sp>
      <p:sp>
        <p:nvSpPr>
          <p:cNvPr id="3" name="Content Placeholder 2"/>
          <p:cNvSpPr>
            <a:spLocks noGrp="1"/>
          </p:cNvSpPr>
          <p:nvPr>
            <p:ph idx="1"/>
          </p:nvPr>
        </p:nvSpPr>
        <p:spPr>
          <a:xfrm>
            <a:off x="3181082" y="1825625"/>
            <a:ext cx="8172718" cy="4351338"/>
          </a:xfrm>
        </p:spPr>
        <p:txBody>
          <a:bodyPr>
            <a:normAutofit fontScale="92500" lnSpcReduction="20000"/>
          </a:bodyPr>
          <a:lstStyle/>
          <a:p>
            <a:r>
              <a:rPr lang="sr-Cyrl-RS" dirty="0"/>
              <a:t>Поред српске цркве, највећи Вуков противник је био Јован Хаџић, оснивач и председник Матице српске и један од најобразованијих Срба тог времена. Хаџић, који је у почетку био Вуков сарадник, али су се касније разишли по питањима језика, је 1837. почео полемику са Вуком Караџићем. У спису „Ситнице језикословне“, Хаџић је дао упуства за рад будућим граматичарима. Вук је потом написао свој „Одговор на ситнице језикословне“, у ком је замерио Хаџићу на слабом познавању народног језика и непринципијалности у писању. Вуков одговор је био оштар, па је Хаџић наставио полемику написавши неколико чланака и брошура („Утук </a:t>
            </a:r>
            <a:r>
              <a:rPr lang="en-US" dirty="0"/>
              <a:t>I“, „</a:t>
            </a:r>
            <a:r>
              <a:rPr lang="sr-Cyrl-RS" dirty="0"/>
              <a:t>Утук </a:t>
            </a:r>
            <a:r>
              <a:rPr lang="en-US" dirty="0"/>
              <a:t>II“, „</a:t>
            </a:r>
            <a:r>
              <a:rPr lang="sr-Cyrl-RS" dirty="0"/>
              <a:t>Утук </a:t>
            </a:r>
            <a:r>
              <a:rPr lang="en-US" dirty="0"/>
              <a:t>III“…).</a:t>
            </a:r>
          </a:p>
        </p:txBody>
      </p:sp>
    </p:spTree>
    <p:extLst>
      <p:ext uri="{BB962C8B-B14F-4D97-AF65-F5344CB8AC3E}">
        <p14:creationId xmlns:p14="http://schemas.microsoft.com/office/powerpoint/2010/main" val="407434658"/>
      </p:ext>
    </p:extLst>
  </p:cSld>
  <p:clrMapOvr>
    <a:masterClrMapping/>
  </p:clrMapOvr>
  <mc:AlternateContent xmlns:mc="http://schemas.openxmlformats.org/markup-compatibility/2006" xmlns:p14="http://schemas.microsoft.com/office/powerpoint/2010/main">
    <mc:Choice Requires="p14">
      <p:transition spd="slow" p14:dur="3900" advTm="9150">
        <p14:glitter pattern="hexagon"/>
      </p:transition>
    </mc:Choice>
    <mc:Fallback xmlns="">
      <p:transition spd="slow" advTm="915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Драги Вуче,</a:t>
            </a:r>
            <a:endParaRPr lang="en-US" dirty="0"/>
          </a:p>
        </p:txBody>
      </p:sp>
      <p:sp>
        <p:nvSpPr>
          <p:cNvPr id="3" name="Content Placeholder 2"/>
          <p:cNvSpPr>
            <a:spLocks noGrp="1"/>
          </p:cNvSpPr>
          <p:nvPr>
            <p:ph idx="1"/>
          </p:nvPr>
        </p:nvSpPr>
        <p:spPr>
          <a:xfrm>
            <a:off x="619259" y="1786988"/>
            <a:ext cx="10515600" cy="4910025"/>
          </a:xfrm>
        </p:spPr>
        <p:txBody>
          <a:bodyPr>
            <a:normAutofit fontScale="62500" lnSpcReduction="20000"/>
          </a:bodyPr>
          <a:lstStyle/>
          <a:p>
            <a:pPr marL="0" indent="0">
              <a:buNone/>
            </a:pPr>
            <a:r>
              <a:rPr lang="sr-Cyrl-RS" dirty="0" smtClean="0"/>
              <a:t>Далеко негде, од Тебе и света којем си припадао, времена у којем си живео и борбе коју си водио, живи једна генерација осмака која се припрема за свој први животни испит. Једна од текма, најзначајнија јесте да кренемо твојим стопама, путем литературе, и опишемо шта си све учинио да бисмо данас могли да ти се обратимо на овакав начин. Бојали смо се да нећемо могући да урадимо све како треба. Међутим, наставница нас је гледала, као да гледа јато птица којем је небо бистро, а они лењи па неће да полете.</a:t>
            </a:r>
          </a:p>
          <a:p>
            <a:pPr>
              <a:buFontTx/>
              <a:buChar char="-"/>
            </a:pPr>
            <a:r>
              <a:rPr lang="sr-Cyrl-RS" dirty="0" smtClean="0"/>
              <a:t>Слушајте – рекла је -  Вук је са једном ногом победио све своје противнике, нашао пријатеље, урадио оно што највећи витезови нису могли сами. Дао народу слободу говора и могућност одговора. А, ви, лењивци, не можете да научите оно што је за вас урадио. Да га позовемо, нека се, као Марко Краљевић, још једном врати међу Србе па да видимо ко ће бити „Сима Глуваћ“ из Нушићевих „Хајдука“. Он стар и без ноге, са штулом, ви млади здрави и паметни. Шта мислите, ко би се од кога постидео?</a:t>
            </a:r>
          </a:p>
          <a:p>
            <a:pPr marL="0" indent="0">
              <a:buNone/>
            </a:pPr>
            <a:r>
              <a:rPr lang="sr-Cyrl-RS" dirty="0" smtClean="0"/>
              <a:t>Размишљали смо и одлучили да покажемо како смо прави Вукови потомци, колико се њиме поносимо и колико би он био срећан да зна како се данас, и испод маске, боримо да не испустимо ни један тренутак његовог вредног живота и рада.</a:t>
            </a:r>
          </a:p>
          <a:p>
            <a:pPr marL="0" indent="0">
              <a:buNone/>
            </a:pPr>
            <a:r>
              <a:rPr lang="sr-Cyrl-RS" dirty="0" smtClean="0"/>
              <a:t>Прати нас на путу истраживања и буди нам друг.</a:t>
            </a:r>
          </a:p>
          <a:p>
            <a:pPr marL="0" indent="0">
              <a:buNone/>
            </a:pPr>
            <a:r>
              <a:rPr lang="sr-Cyrl-RS" dirty="0" smtClean="0"/>
              <a:t>У недељи Вука Стефановића Караџића				Твоје </a:t>
            </a:r>
            <a:r>
              <a:rPr lang="sr-Latn-RS" dirty="0" smtClean="0"/>
              <a:t>VIII </a:t>
            </a:r>
            <a:r>
              <a:rPr lang="sr-Cyrl-RS" dirty="0" smtClean="0"/>
              <a:t>прво</a:t>
            </a:r>
          </a:p>
          <a:p>
            <a:pPr>
              <a:buFontTx/>
              <a:buChar char="-"/>
            </a:pPr>
            <a:endParaRPr lang="sr-Cyrl-RS" dirty="0" smtClean="0"/>
          </a:p>
          <a:p>
            <a:pPr>
              <a:buFontTx/>
              <a:buChar char="-"/>
            </a:pPr>
            <a:endParaRPr lang="sr-Cyrl-RS" dirty="0" smtClean="0"/>
          </a:p>
          <a:p>
            <a:pPr>
              <a:buFontTx/>
              <a:buChar char="-"/>
            </a:pPr>
            <a:endParaRPr lang="sr-Cyrl-RS" dirty="0" smtClean="0"/>
          </a:p>
          <a:p>
            <a:pPr>
              <a:buFontTx/>
              <a:buChar char="-"/>
            </a:pPr>
            <a:endParaRPr lang="en-US" dirty="0"/>
          </a:p>
        </p:txBody>
      </p:sp>
    </p:spTree>
    <p:extLst>
      <p:ext uri="{BB962C8B-B14F-4D97-AF65-F5344CB8AC3E}">
        <p14:creationId xmlns:p14="http://schemas.microsoft.com/office/powerpoint/2010/main" val="3921722891"/>
      </p:ext>
    </p:extLst>
  </p:cSld>
  <p:clrMapOvr>
    <a:masterClrMapping/>
  </p:clrMapOvr>
  <p:transition spd="slow" advTm="3336">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a:t>Година 1847.</a:t>
            </a:r>
            <a:endParaRPr lang="en-US" dirty="0"/>
          </a:p>
        </p:txBody>
      </p:sp>
      <p:pic>
        <p:nvPicPr>
          <p:cNvPr id="24578" name="Picture 2" descr="https://tse3.mm.bing.net/th?id=OIP.xl1uEkKRSlNcZEf2j-_TjAHaGI&amp;pid=Api&amp;P=0&amp;w=233&amp;h=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16" y="1858113"/>
            <a:ext cx="5126570" cy="4246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8473" y="2035063"/>
            <a:ext cx="6096000" cy="646331"/>
          </a:xfrm>
          <a:prstGeom prst="rect">
            <a:avLst/>
          </a:prstGeom>
        </p:spPr>
        <p:txBody>
          <a:bodyPr>
            <a:spAutoFit/>
          </a:bodyPr>
          <a:lstStyle/>
          <a:p>
            <a:pPr algn="just" fontAlgn="base">
              <a:buFont typeface="Arial" panose="020B0604020202020204" pitchFamily="34" charset="0"/>
              <a:buChar char="•"/>
            </a:pPr>
            <a:r>
              <a:rPr lang="ru-RU" b="0" i="0" dirty="0" smtClean="0">
                <a:solidFill>
                  <a:srgbClr val="000000"/>
                </a:solidFill>
                <a:effectLst/>
                <a:latin typeface="Georgia" panose="02040502050405020303" pitchFamily="18" charset="0"/>
              </a:rPr>
              <a:t>превод „Новог завета“ са црквенословенског на српски језик, аутор:Вук</a:t>
            </a:r>
            <a:endParaRPr lang="ru-RU"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1088451074"/>
      </p:ext>
    </p:extLst>
  </p:cSld>
  <p:clrMapOvr>
    <a:masterClrMapping/>
  </p:clrMapOvr>
  <p:transition spd="slow" advTm="7852">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ГОДИНА 1847.</a:t>
            </a:r>
            <a:endParaRPr lang="en-US" dirty="0"/>
          </a:p>
        </p:txBody>
      </p:sp>
      <p:pic>
        <p:nvPicPr>
          <p:cNvPr id="25602" name="Picture 2" descr="https://i.pinimg.com/736x/65/1b/97/651b9774b83de563d43a5c5f4d168af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6858000" cy="4219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29093" y="2358860"/>
            <a:ext cx="3958107" cy="923330"/>
          </a:xfrm>
          <a:prstGeom prst="rect">
            <a:avLst/>
          </a:prstGeom>
        </p:spPr>
        <p:txBody>
          <a:bodyPr wrap="square">
            <a:spAutoFit/>
          </a:bodyPr>
          <a:lstStyle/>
          <a:p>
            <a:pPr marL="285750" indent="-285750">
              <a:buFont typeface="Arial" panose="020B0604020202020204" pitchFamily="34" charset="0"/>
              <a:buChar char="•"/>
            </a:pPr>
            <a:r>
              <a:rPr lang="ru-RU" b="0" i="0" dirty="0" smtClean="0">
                <a:solidFill>
                  <a:srgbClr val="000000"/>
                </a:solidFill>
                <a:effectLst/>
                <a:latin typeface="Georgia" panose="02040502050405020303" pitchFamily="18" charset="0"/>
              </a:rPr>
              <a:t>расправа о језику</a:t>
            </a:r>
          </a:p>
          <a:p>
            <a:r>
              <a:rPr lang="ru-RU" b="0" i="0" dirty="0" smtClean="0">
                <a:solidFill>
                  <a:srgbClr val="000000"/>
                </a:solidFill>
                <a:effectLst/>
                <a:latin typeface="Georgia" panose="02040502050405020303" pitchFamily="18" charset="0"/>
              </a:rPr>
              <a:t> „Рат за српски језик и правопис“, </a:t>
            </a:r>
          </a:p>
          <a:p>
            <a:r>
              <a:rPr lang="ru-RU" b="0" i="0" dirty="0" smtClean="0">
                <a:solidFill>
                  <a:srgbClr val="000000"/>
                </a:solidFill>
                <a:effectLst/>
                <a:latin typeface="Georgia" panose="02040502050405020303" pitchFamily="18" charset="0"/>
              </a:rPr>
              <a:t>Ђуро Даничић</a:t>
            </a:r>
            <a:endParaRPr lang="en-US" dirty="0"/>
          </a:p>
        </p:txBody>
      </p:sp>
    </p:spTree>
    <p:extLst>
      <p:ext uri="{BB962C8B-B14F-4D97-AF65-F5344CB8AC3E}">
        <p14:creationId xmlns:p14="http://schemas.microsoft.com/office/powerpoint/2010/main" val="336629415"/>
      </p:ext>
    </p:extLst>
  </p:cSld>
  <p:clrMapOvr>
    <a:masterClrMapping/>
  </p:clrMapOvr>
  <p:transition spd="slow" advTm="1996">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ГОДИНА 1847.</a:t>
            </a:r>
            <a:endParaRPr lang="en-US" dirty="0"/>
          </a:p>
        </p:txBody>
      </p:sp>
      <p:pic>
        <p:nvPicPr>
          <p:cNvPr id="26626" name="Picture 2" descr="https://www.branko.edu.rs/wp-content/uploads/2014/04/Branko_Radicevic_1824-1853-224x3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9640" y="1607343"/>
            <a:ext cx="3736304" cy="5003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37397" y="3143012"/>
            <a:ext cx="3377848" cy="369332"/>
          </a:xfrm>
          <a:prstGeom prst="rect">
            <a:avLst/>
          </a:prstGeom>
        </p:spPr>
        <p:txBody>
          <a:bodyPr wrap="none">
            <a:spAutoFit/>
          </a:bodyPr>
          <a:lstStyle/>
          <a:p>
            <a:pPr algn="just" fontAlgn="base">
              <a:buFont typeface="Arial" panose="020B0604020202020204" pitchFamily="34" charset="0"/>
              <a:buChar char="•"/>
            </a:pPr>
            <a:r>
              <a:rPr lang="sr-Cyrl-RS" b="0" i="0" dirty="0" smtClean="0">
                <a:solidFill>
                  <a:srgbClr val="000000"/>
                </a:solidFill>
                <a:effectLst/>
                <a:latin typeface="Georgia" panose="02040502050405020303" pitchFamily="18" charset="0"/>
              </a:rPr>
              <a:t>„Песме“, Бранка Радичевића</a:t>
            </a:r>
            <a:endParaRPr lang="sr-Cyrl-RS"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3457205787"/>
      </p:ext>
    </p:extLst>
  </p:cSld>
  <p:clrMapOvr>
    <a:masterClrMapping/>
  </p:clrMapOvr>
  <p:transition spd="slow" advTm="4517">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ГОДИНА 1847.</a:t>
            </a:r>
            <a:endParaRPr lang="en-US" dirty="0"/>
          </a:p>
        </p:txBody>
      </p:sp>
      <p:pic>
        <p:nvPicPr>
          <p:cNvPr id="27650" name="Picture 2" descr="https://tse2.mm.bing.net/th?id=OIP.goDDpb8mHqGd5TxwbgzSPQHaFj&amp;pid=Api&amp;P=0&amp;w=213&amp;h=1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041557"/>
            <a:ext cx="3694406" cy="277514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tse3.mm.bing.net/th?id=OIP.PVOXO2cZWEFQXXCvQMBTwQHaLH&amp;pid=Api&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627" y="1948577"/>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tse4.mm.bing.net/th?id=OIP.HC4dJIK_R76yw4odLgAx6wHaFk&amp;pid=Api&amp;P=0&amp;w=212&amp;h=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648" y="2140151"/>
            <a:ext cx="3546422" cy="267654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s://tse2.explicit.bing.net/th?id=OIP.z0uWJZR5GbLstSWOuQcJjwHaDz&amp;pid=Api&amp;P=0&amp;w=379&amp;h=1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949" y="4816698"/>
            <a:ext cx="3609975" cy="1857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41194" y="800516"/>
            <a:ext cx="6096000" cy="923330"/>
          </a:xfrm>
          <a:prstGeom prst="rect">
            <a:avLst/>
          </a:prstGeom>
        </p:spPr>
        <p:txBody>
          <a:bodyPr>
            <a:spAutoFit/>
          </a:bodyPr>
          <a:lstStyle/>
          <a:p>
            <a:pPr algn="just" fontAlgn="base">
              <a:buFont typeface="Arial" panose="020B0604020202020204" pitchFamily="34" charset="0"/>
              <a:buChar char="•"/>
            </a:pPr>
            <a:r>
              <a:rPr lang="ru-RU" b="0" i="0" dirty="0" smtClean="0">
                <a:solidFill>
                  <a:srgbClr val="000000"/>
                </a:solidFill>
                <a:effectLst/>
                <a:latin typeface="Georgia" panose="02040502050405020303" pitchFamily="18" charset="0"/>
              </a:rPr>
              <a:t>„Горски вијенац“ Петра Петровића Његоша. (Горски вијенац је писан народним језиком, али старом ћирилицом).</a:t>
            </a:r>
            <a:endParaRPr lang="ru-RU"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4056312582"/>
      </p:ext>
    </p:extLst>
  </p:cSld>
  <p:clrMapOvr>
    <a:masterClrMapping/>
  </p:clrMapOvr>
  <mc:AlternateContent xmlns:mc="http://schemas.openxmlformats.org/markup-compatibility/2006" xmlns:p14="http://schemas.microsoft.com/office/powerpoint/2010/main">
    <mc:Choice Requires="p14">
      <p:transition spd="slow" advTm="6052">
        <p14:flash/>
      </p:transition>
    </mc:Choice>
    <mc:Fallback xmlns="">
      <p:transition spd="slow" advTm="6052">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8612" y="608572"/>
            <a:ext cx="9097225" cy="6249428"/>
          </a:xfrm>
        </p:spPr>
        <p:txBody>
          <a:bodyPr>
            <a:normAutofit fontScale="85000" lnSpcReduction="20000"/>
          </a:bodyPr>
          <a:lstStyle/>
          <a:p>
            <a:r>
              <a:rPr lang="ru-RU" dirty="0"/>
              <a:t>Издавањем „Горског вијенца“, доказано је да се и највећа филозофска дела могу писати чистим српским народним језиком.Од 1814. до 1847. године Вукова побједа није била извесна. Иако је његов рад наишао на одобравање европских филолога и лигнвиста, он је међу самим Србима имао жестоке противике, који су му приговарали да њима не треба прости, говедарски језик. Сламајући противнике у полемикама и штампајући српске народне умотворине, којима се одушевљавала цијела Европа, па чак и највећи европски пјесник тога времена Нијемац Гете, Вук је својим противницима све више доказивао да нису у праву. Истовремено је добијао све више присталица међу млађим српским књижевним и културним радницима. До Вукове побједе 1847. долази управо захваљујући младом покољењу интелектуалаца. Те године су објављена горе наведена дјела којима је доказано да се на простом народном језику може писати како поезија, филозофија тако и сама Библија, чији превод не заостаје ни за једним преводом на други језик. Дјело Ђуре Даничића је докрајчило вишегодишњу Вукову полемику са његовим главним противником Јованом и потпуно оправдало Вукову реформу српске азбуке и правописа. Иако је Вукова реформа ове године постала стварност, требаће двадесет и једна година да се у Србији званично прихвати Вуков правопис.</a:t>
            </a:r>
          </a:p>
          <a:p>
            <a:endParaRPr lang="en-US" dirty="0"/>
          </a:p>
        </p:txBody>
      </p:sp>
      <p:pic>
        <p:nvPicPr>
          <p:cNvPr id="1026" name="Picture 2" descr="https://www.moscowbooks.ru/image/book/600/w259/i6006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61" y="1148891"/>
            <a:ext cx="2912592" cy="436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79902"/>
      </p:ext>
    </p:extLst>
  </p:cSld>
  <p:clrMapOvr>
    <a:masterClrMapping/>
  </p:clrMapOvr>
  <p:transition spd="slow" advTm="16306">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70" y="75405"/>
            <a:ext cx="10515600" cy="1325563"/>
          </a:xfrm>
        </p:spPr>
        <p:txBody>
          <a:bodyPr/>
          <a:lstStyle/>
          <a:p>
            <a:pPr algn="ctr"/>
            <a:r>
              <a:rPr lang="sr-Cyrl-RS" b="1" dirty="0"/>
              <a:t>Победа</a:t>
            </a:r>
            <a:endParaRPr lang="en-US" dirty="0"/>
          </a:p>
        </p:txBody>
      </p:sp>
      <p:sp>
        <p:nvSpPr>
          <p:cNvPr id="3" name="Content Placeholder 2"/>
          <p:cNvSpPr>
            <a:spLocks noGrp="1"/>
          </p:cNvSpPr>
          <p:nvPr>
            <p:ph idx="1"/>
          </p:nvPr>
        </p:nvSpPr>
        <p:spPr>
          <a:xfrm>
            <a:off x="7559900" y="1400968"/>
            <a:ext cx="4340180" cy="5013480"/>
          </a:xfrm>
        </p:spPr>
        <p:txBody>
          <a:bodyPr>
            <a:normAutofit/>
          </a:bodyPr>
          <a:lstStyle/>
          <a:p>
            <a:pPr marL="0" indent="0">
              <a:buNone/>
            </a:pPr>
            <a:r>
              <a:rPr lang="ru-RU" dirty="0"/>
              <a:t>Вуков језик званично је ушао у школе и био прописан за школске уџбенике </a:t>
            </a:r>
            <a:r>
              <a:rPr lang="ru-RU" b="1" dirty="0"/>
              <a:t>1868</a:t>
            </a:r>
            <a:r>
              <a:rPr lang="ru-RU" dirty="0"/>
              <a:t>. године, тј. четири године после Вукове смрти (7. фебруар 1864. година).</a:t>
            </a:r>
            <a:endParaRPr lang="en-US" dirty="0"/>
          </a:p>
        </p:txBody>
      </p:sp>
      <p:pic>
        <p:nvPicPr>
          <p:cNvPr id="2050" name="Picture 2" descr="http://image.slidesharecdn.com/srpskioslirskenarodnepesme-120408104650-phpapp01/95/srpski-jezik-lirske-narodne-pesme-5-728.jpg?cb=1333882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70" y="1213797"/>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71384"/>
      </p:ext>
    </p:extLst>
  </p:cSld>
  <p:clrMapOvr>
    <a:masterClrMapping/>
  </p:clrMapOvr>
  <p:transition spd="slow" advTm="4262">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19492"/>
            <a:ext cx="9905998" cy="1478570"/>
          </a:xfrm>
        </p:spPr>
        <p:txBody>
          <a:bodyPr/>
          <a:lstStyle/>
          <a:p>
            <a:r>
              <a:rPr lang="sr-Cyrl-RS" b="1" dirty="0"/>
              <a:t>Сакупљање народних умотворина</a:t>
            </a:r>
            <a:endParaRPr lang="en-US" dirty="0"/>
          </a:p>
        </p:txBody>
      </p:sp>
      <p:sp>
        <p:nvSpPr>
          <p:cNvPr id="3" name="Content Placeholder 2"/>
          <p:cNvSpPr>
            <a:spLocks noGrp="1"/>
          </p:cNvSpPr>
          <p:nvPr>
            <p:ph idx="1"/>
          </p:nvPr>
        </p:nvSpPr>
        <p:spPr>
          <a:xfrm>
            <a:off x="3026535" y="1374865"/>
            <a:ext cx="8906814" cy="4351338"/>
          </a:xfrm>
        </p:spPr>
        <p:txBody>
          <a:bodyPr>
            <a:normAutofit lnSpcReduction="10000"/>
          </a:bodyPr>
          <a:lstStyle/>
          <a:p>
            <a:r>
              <a:rPr lang="ru-RU" dirty="0"/>
              <a:t>На бележењу народних умотворина Вук је почео да ради одмах по познанству са Копитаром. Копитар је гајио велику љубав према словенским народима, интересујући се нарочито за народне песме, а немачки културни радници, који су у својој земљи сакупљали старине и изучавали народну прошлост, били су му блиски пријатељи. У Бечу је Вук 1814. штампао збирку народних песама названу „</a:t>
            </a:r>
            <a:r>
              <a:rPr lang="ru-RU" i="1" dirty="0"/>
              <a:t>Мала простонародна славено-сербска пјеснарица</a:t>
            </a:r>
            <a:r>
              <a:rPr lang="ru-RU" dirty="0"/>
              <a:t>“, у којој се нашло око 100 лирских и 6 епских песама. Ово је био први пут да се језик простог народа појавио у штампи.</a:t>
            </a:r>
            <a:endParaRPr lang="en-US" dirty="0"/>
          </a:p>
        </p:txBody>
      </p:sp>
      <p:pic>
        <p:nvPicPr>
          <p:cNvPr id="3074" name="Picture 2" descr="https://serbiaworldnews.files.wordpress.com/2015/02/vuk-kar.jpg?w=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66" y="1812747"/>
            <a:ext cx="3078589" cy="1999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7/73/Grammatik_der_Slavischen_Sprache_in_Krain%2C_K%C3%A4rnten_und_Steyermark_cover_1808.jpg/175px-Grammatik_der_Slavischen_Sprache_in_Krain%2C_K%C3%A4rnten_und_Steyermark_cover_1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02" y="3812147"/>
            <a:ext cx="1666875"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1470"/>
      </p:ext>
    </p:extLst>
  </p:cSld>
  <p:clrMapOvr>
    <a:masterClrMapping/>
  </p:clrMapOvr>
  <p:transition spd="slow" advTm="10165">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a:t>
            </a:r>
            <a:r>
              <a:rPr lang="ru-RU" i="1" dirty="0"/>
              <a:t>Народна сербска песнарица</a:t>
            </a:r>
            <a:r>
              <a:rPr lang="ru-RU" dirty="0"/>
              <a:t>“,</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ru-RU" dirty="0"/>
              <a:t>Идуће године је издао другу збирку народних песма под именом „</a:t>
            </a:r>
            <a:r>
              <a:rPr lang="ru-RU" i="1" dirty="0"/>
              <a:t>Народна сербска песнарица</a:t>
            </a:r>
            <a:r>
              <a:rPr lang="ru-RU" dirty="0"/>
              <a:t>“, са око стотину лирских и 17 епских песама, које је забележио по Срему, код Мушицког у Шишатовцу, Земуну, Панчеву, Сремској Митровици и Новом Саду. У овој збирци су се нашле песме које су испевали Тешан Подруговић и Филип Вишњић. Копитар је у страним листовима писао о српској народној поезији, па чак и преводио на немачки језик. Међу заинтересованим за српски језик нашли су се Немац Јохан Волфганг Гете и браћа Грим. Нова издања народних песмама изашла су 1823. и 1824. у Лајпцигу и 1833. у Бечу. Нова издања почела су излазити у шест књига од 1841. Због великих штампарских трошкова пета и шеста књига су се појавиле тек 1862. и 1864.</a:t>
            </a:r>
            <a:endParaRPr lang="en-US" dirty="0"/>
          </a:p>
        </p:txBody>
      </p:sp>
    </p:spTree>
    <p:extLst>
      <p:ext uri="{BB962C8B-B14F-4D97-AF65-F5344CB8AC3E}">
        <p14:creationId xmlns:p14="http://schemas.microsoft.com/office/powerpoint/2010/main" val="3979850943"/>
      </p:ext>
    </p:extLst>
  </p:cSld>
  <p:clrMapOvr>
    <a:masterClrMapping/>
  </p:clrMapOvr>
  <mc:AlternateContent xmlns:mc="http://schemas.openxmlformats.org/markup-compatibility/2006" xmlns:p14="http://schemas.microsoft.com/office/powerpoint/2010/main">
    <mc:Choice Requires="p14">
      <p:transition spd="slow" p14:dur="800" advTm="8732">
        <p:circle/>
      </p:transition>
    </mc:Choice>
    <mc:Fallback xmlns="">
      <p:transition spd="slow" advTm="8732">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2459" y="1130166"/>
            <a:ext cx="8151254" cy="4351338"/>
          </a:xfrm>
        </p:spPr>
        <p:txBody>
          <a:bodyPr/>
          <a:lstStyle/>
          <a:p>
            <a:r>
              <a:rPr lang="ru-RU" dirty="0"/>
              <a:t>После великог успеха са народним песмама, Вук је почео да ради на сакупљању свих врста народних умотворина. Прва збирка приповетки </a:t>
            </a:r>
            <a:r>
              <a:rPr lang="ru-RU" i="1" dirty="0"/>
              <a:t>„Народне српске приповијетке“</a:t>
            </a:r>
            <a:r>
              <a:rPr lang="ru-RU" dirty="0"/>
              <a:t> су се штампале </a:t>
            </a:r>
            <a:r>
              <a:rPr lang="ru-RU" b="1" dirty="0"/>
              <a:t>1821.</a:t>
            </a:r>
            <a:r>
              <a:rPr lang="ru-RU" dirty="0"/>
              <a:t> у Бечу. У овом издању се нашло 12 приповедака и 166 </a:t>
            </a:r>
            <a:r>
              <a:rPr lang="ru-RU" b="1" dirty="0"/>
              <a:t>загонетки.</a:t>
            </a:r>
            <a:r>
              <a:rPr lang="ru-RU" dirty="0"/>
              <a:t> Године </a:t>
            </a:r>
            <a:r>
              <a:rPr lang="ru-RU" b="1" dirty="0"/>
              <a:t>1853.</a:t>
            </a:r>
            <a:r>
              <a:rPr lang="ru-RU" dirty="0"/>
              <a:t> у Бечу је изашло ново издање приповедака, које је Вук посветио Јакобу Гриму. Вукова кћерка Мина је следеће године превела приповетке на немачки језик.</a:t>
            </a:r>
            <a:endParaRPr lang="en-US" dirty="0"/>
          </a:p>
        </p:txBody>
      </p:sp>
      <p:pic>
        <p:nvPicPr>
          <p:cNvPr id="4098" name="Picture 2" descr="https://www.tabla.org.rs/wp-content/uploads/2020/08/IMG_474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41" y="999188"/>
            <a:ext cx="2961113" cy="424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129899"/>
      </p:ext>
    </p:extLst>
  </p:cSld>
  <p:clrMapOvr>
    <a:masterClrMapping/>
  </p:clrMapOvr>
  <p:transition spd="slow" advTm="8357">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6100" y="890028"/>
            <a:ext cx="5197699" cy="5286935"/>
          </a:xfrm>
        </p:spPr>
        <p:txBody>
          <a:bodyPr>
            <a:normAutofit fontScale="92500" lnSpcReduction="10000"/>
          </a:bodyPr>
          <a:lstStyle/>
          <a:p>
            <a:r>
              <a:rPr lang="ru-RU" dirty="0"/>
              <a:t>Бележење </a:t>
            </a:r>
            <a:r>
              <a:rPr lang="ru-RU" b="1" dirty="0"/>
              <a:t>народних пословица</a:t>
            </a:r>
            <a:r>
              <a:rPr lang="ru-RU" dirty="0"/>
              <a:t> је ишло паралелно са сакупљањем песама и приповедака. Због интервенције митрополита Стратимировића, бечке власти нису дозволиле издавање збирке без дозволе будимских власти. Како је Вук у то време боравио у Црној Гори, на Цетињу је 1836. штампао „</a:t>
            </a:r>
            <a:r>
              <a:rPr lang="ru-RU" i="1" dirty="0"/>
              <a:t>Народне српске пословице</a:t>
            </a:r>
            <a:r>
              <a:rPr lang="ru-RU" dirty="0"/>
              <a:t>“ које је посветио владици Петру II Петровићу Његошу. После овог издања Вук је за живота објавио још једно издање пословица.</a:t>
            </a:r>
            <a:endParaRPr lang="en-US" dirty="0"/>
          </a:p>
        </p:txBody>
      </p:sp>
      <p:pic>
        <p:nvPicPr>
          <p:cNvPr id="5122" name="Picture 2" descr="https://static.wixstatic.com/media/848b4a_d76f10cf3264458bbf72371c1709a3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18" y="890028"/>
            <a:ext cx="5805391" cy="538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43291"/>
      </p:ext>
    </p:extLst>
  </p:cSld>
  <p:clrMapOvr>
    <a:masterClrMapping/>
  </p:clrMapOvr>
  <p:transition spd="slow" advTm="6896">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79582" y="746975"/>
            <a:ext cx="5550795" cy="5563673"/>
          </a:xfrm>
        </p:spPr>
        <p:txBody>
          <a:bodyPr>
            <a:normAutofit fontScale="77500" lnSpcReduction="20000"/>
          </a:bodyPr>
          <a:lstStyle/>
          <a:p>
            <a:r>
              <a:rPr lang="sr-Cyrl-RS" dirty="0" smtClean="0"/>
              <a:t>Вук Стефановић Караџић (Тршић, 26. октобар/6. новембар 1787 — Беч, 7. фебруар 1864)  био </a:t>
            </a:r>
            <a:r>
              <a:rPr lang="en-US" dirty="0" smtClean="0"/>
              <a:t>je </a:t>
            </a:r>
            <a:r>
              <a:rPr lang="sr-Cyrl-RS" dirty="0" smtClean="0"/>
              <a:t>српски филолог, реформатор српског језика, сакупљач народних умотворина и писац. Вук је најзначајнија личност српске књижевности прве половине </a:t>
            </a:r>
            <a:r>
              <a:rPr lang="en-US" dirty="0" smtClean="0"/>
              <a:t>XIX </a:t>
            </a:r>
            <a:r>
              <a:rPr lang="sr-Cyrl-RS" dirty="0" smtClean="0"/>
              <a:t>века.</a:t>
            </a:r>
            <a:endParaRPr lang="sr-Latn-RS" dirty="0" smtClean="0"/>
          </a:p>
          <a:p>
            <a:r>
              <a:rPr lang="ru-RU" dirty="0" smtClean="0"/>
              <a:t>Биографија</a:t>
            </a:r>
          </a:p>
          <a:p>
            <a:endParaRPr lang="ru-RU" dirty="0" smtClean="0"/>
          </a:p>
          <a:p>
            <a:r>
              <a:rPr lang="ru-RU" dirty="0" smtClean="0"/>
              <a:t>Вуков деда Јоксим Караџић, родом из Петњице у Херцеговини, повлачио се с аустријском војском и многим херцеговачким породицама испред Турака после неуспелог рата Аустрије против Турске (1737—1739) и око 1740. године настанио се у Тршићу, опустошеном од куге. Ту се родио, највероватније, Вуков отац Стеван, а свакако и мајка Јегда (девојачки Зрнић, родом из Озринића, чија се породица населила у Тршић из околине Никшића).</a:t>
            </a:r>
            <a:endParaRPr lang="en-US" dirty="0"/>
          </a:p>
        </p:txBody>
      </p:sp>
      <p:pic>
        <p:nvPicPr>
          <p:cNvPr id="1026"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55" y="592428"/>
            <a:ext cx="4362450"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413523"/>
      </p:ext>
    </p:extLst>
  </p:cSld>
  <p:clrMapOvr>
    <a:masterClrMapping/>
  </p:clrMapOvr>
  <p:transition spd="med" advTm="11161">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С</a:t>
            </a:r>
            <a:r>
              <a:rPr lang="ru-RU" b="1" dirty="0" smtClean="0"/>
              <a:t>купљач </a:t>
            </a:r>
            <a:r>
              <a:rPr lang="ru-RU" b="1" dirty="0"/>
              <a:t>народних песама</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ru-RU" dirty="0"/>
              <a:t>Као </a:t>
            </a:r>
            <a:r>
              <a:rPr lang="ru-RU" b="1" dirty="0"/>
              <a:t>скупљач народних песама</a:t>
            </a:r>
            <a:r>
              <a:rPr lang="ru-RU" dirty="0"/>
              <a:t> Вук Караџић има великих заслуга. Својим дубоким познавањем народнога духа, својим лепим укусом у одабирању, својом преданошћу и истрајношћу у послу, он је успео да прикупи најбољу збирку народних песама не само код Срба но и у целокупном Словенству. Он је, у исто време, дао своме народу најзначајнију књигу његову, ону које, овакве, свакако да уопште не би било без његова одушевљења, неуморна и умна рада. Затим, у борби коју је он кроз дуги низ година водио да народноме језику извојује права српског књижевног језика, да мешавину словенско-руско-српску, којом се до њега писало, замени чистим говором народним, поред осталих његових дела, његове Српске народне пјесме учиниле су највише да тај народни језик напослетку и стекне права и угледа које заслужује. У погледу васпитања народнога, те песме су, благодарећи њему нарочито, имале важна уплива на читаве нараштаје српске, све до последњих дана. Најзад, том својом збирком, и личним својим радом, он је успео да српској народној песми утврди у страном свету онај високи углед који она и данас  ужива.</a:t>
            </a:r>
            <a:endParaRPr lang="en-US" dirty="0"/>
          </a:p>
        </p:txBody>
      </p:sp>
    </p:spTree>
    <p:extLst>
      <p:ext uri="{BB962C8B-B14F-4D97-AF65-F5344CB8AC3E}">
        <p14:creationId xmlns:p14="http://schemas.microsoft.com/office/powerpoint/2010/main" val="1307103576"/>
      </p:ext>
    </p:extLst>
  </p:cSld>
  <p:clrMapOvr>
    <a:masterClrMapping/>
  </p:clrMapOvr>
  <p:transition spd="slow" advTm="9299">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705" y="228904"/>
            <a:ext cx="9905998" cy="1478570"/>
          </a:xfrm>
        </p:spPr>
        <p:txBody>
          <a:bodyPr/>
          <a:lstStyle/>
          <a:p>
            <a:r>
              <a:rPr lang="sr-Cyrl-RS" b="1" dirty="0"/>
              <a:t>Сакупљање народних обичаја</a:t>
            </a:r>
            <a:endParaRPr lang="en-US" dirty="0"/>
          </a:p>
        </p:txBody>
      </p:sp>
      <p:sp>
        <p:nvSpPr>
          <p:cNvPr id="3" name="Content Placeholder 2"/>
          <p:cNvSpPr>
            <a:spLocks noGrp="1"/>
          </p:cNvSpPr>
          <p:nvPr>
            <p:ph idx="1"/>
          </p:nvPr>
        </p:nvSpPr>
        <p:spPr>
          <a:xfrm>
            <a:off x="5550794" y="1825625"/>
            <a:ext cx="5803006" cy="4351338"/>
          </a:xfrm>
        </p:spPr>
        <p:txBody>
          <a:bodyPr>
            <a:normAutofit fontScale="92500"/>
          </a:bodyPr>
          <a:lstStyle/>
          <a:p>
            <a:pPr marL="0" indent="0">
              <a:buNone/>
            </a:pPr>
            <a:r>
              <a:rPr lang="ru-RU" dirty="0"/>
              <a:t>Специфичан живот српског народа за време владавине Турака, изолован до савремености, учинио је да се архаична патријархална веровања и обичаји у њему дуго очували. Стога је Вук Караџић предано радио на описивању народног фолклора. „</a:t>
            </a:r>
            <a:r>
              <a:rPr lang="ru-RU" i="1" dirty="0"/>
              <a:t>Српски рјечник</a:t>
            </a:r>
            <a:r>
              <a:rPr lang="ru-RU" dirty="0"/>
              <a:t>“ је пружио прве богате описе обичаја и веровања народа. Тумачећи поједине речи, Вук је уносио и описе.</a:t>
            </a:r>
            <a:endParaRPr lang="en-US" dirty="0"/>
          </a:p>
        </p:txBody>
      </p:sp>
      <p:pic>
        <p:nvPicPr>
          <p:cNvPr id="6146" name="Picture 2" descr="https://tse2.explicit.bing.net/th?id=OIP.72xWDbxrQfr5Amnjq94rzgHaHa&amp;pid=Api&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56" y="1345841"/>
            <a:ext cx="4831121" cy="483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11411"/>
      </p:ext>
    </p:extLst>
  </p:cSld>
  <p:clrMapOvr>
    <a:masterClrMapping/>
  </p:clrMapOvr>
  <p:transition spd="slow" advTm="8333">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a:t>Историографски рад</a:t>
            </a:r>
            <a:endParaRPr lang="en-US" dirty="0"/>
          </a:p>
        </p:txBody>
      </p:sp>
      <p:sp>
        <p:nvSpPr>
          <p:cNvPr id="3" name="Content Placeholder 2"/>
          <p:cNvSpPr>
            <a:spLocks noGrp="1"/>
          </p:cNvSpPr>
          <p:nvPr>
            <p:ph idx="1"/>
          </p:nvPr>
        </p:nvSpPr>
        <p:spPr/>
        <p:txBody>
          <a:bodyPr>
            <a:normAutofit fontScale="70000" lnSpcReduction="20000"/>
          </a:bodyPr>
          <a:lstStyle/>
          <a:p>
            <a:pPr fontAlgn="base"/>
            <a:r>
              <a:rPr lang="sr-Cyrl-RS" dirty="0"/>
              <a:t>Поред рада на реформи српског језика и прикупљању народних умотворина, Вук Караџић се бавио и историографским радом. Као учесник Првог српског устанка, Вук је спремио огроман материјал о догађајима све до 1814, као и о владавини кнеза Милоша Обреновића. Године 1828. је објавио рад </a:t>
            </a:r>
            <a:r>
              <a:rPr lang="sr-Cyrl-RS" i="1" dirty="0"/>
              <a:t>„Милош Обреновић књаз Сербији“</a:t>
            </a:r>
            <a:r>
              <a:rPr lang="sr-Cyrl-RS" dirty="0"/>
              <a:t>. Од обилне грађе о Првом српском устанку, Вук је издао само један део </a:t>
            </a:r>
            <a:r>
              <a:rPr lang="sr-Cyrl-RS" i="1" dirty="0"/>
              <a:t>„Правитељствујушчи совјет сербски…“</a:t>
            </a:r>
            <a:r>
              <a:rPr lang="sr-Cyrl-RS" dirty="0"/>
              <a:t>, у ком је описао најважније битке из Првог српског устанка и неслогу између српских старешина.</a:t>
            </a:r>
          </a:p>
          <a:p>
            <a:pPr fontAlgn="base"/>
            <a:r>
              <a:rPr lang="sr-Cyrl-RS" dirty="0"/>
              <a:t>Најистакнутије вође Првог српског устанка Вук је описао у неколико историјских монографија. Ту су обухваћени Хајдук Вељко Петровић, Милоје Петровић, Миленко Стојковић, Петар Добрњац, Хаџи Рувим и други.</a:t>
            </a:r>
          </a:p>
          <a:p>
            <a:pPr fontAlgn="base"/>
            <a:r>
              <a:rPr lang="sr-Cyrl-RS" dirty="0"/>
              <a:t>Коначно, Вук је познатом немачком историчару Леополду Ранкеу дао материјал о Првом срском устанку, према којој је Ранке касније написао своје дело </a:t>
            </a:r>
            <a:r>
              <a:rPr lang="sr-Cyrl-RS" i="1" dirty="0"/>
              <a:t>„Српска револуција“</a:t>
            </a:r>
            <a:r>
              <a:rPr lang="sr-Cyrl-RS" dirty="0"/>
              <a:t> (нем. </a:t>
            </a:r>
            <a:r>
              <a:rPr lang="en-US" i="1" dirty="0"/>
              <a:t>Die </a:t>
            </a:r>
            <a:r>
              <a:rPr lang="en-US" i="1" dirty="0" err="1"/>
              <a:t>serbische</a:t>
            </a:r>
            <a:r>
              <a:rPr lang="en-US" i="1" dirty="0"/>
              <a:t> Revolution</a:t>
            </a:r>
            <a:r>
              <a:rPr lang="en-US" dirty="0"/>
              <a:t>).</a:t>
            </a:r>
          </a:p>
          <a:p>
            <a:pPr marL="0" indent="0">
              <a:buNone/>
            </a:pPr>
            <a:endParaRPr lang="en-US" dirty="0"/>
          </a:p>
        </p:txBody>
      </p:sp>
      <p:pic>
        <p:nvPicPr>
          <p:cNvPr id="7170" name="Picture 2" descr="https://tse1.mm.bing.net/th?id=OIP.KFhPao2l7N9AtqTWsciPEQHaFj&amp;pid=Api&amp;P=0&amp;w=217&amp;h=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4710" y="418808"/>
            <a:ext cx="1930803" cy="14503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tse1.mm.bing.net/th?id=OIP.565bWXpWQf9Z8VPfWXh5TgHaFj&amp;pid=Api&amp;P=0&amp;w=228&amp;h=1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8737" y="240360"/>
            <a:ext cx="2171700"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4795"/>
      </p:ext>
    </p:extLst>
  </p:cSld>
  <p:clrMapOvr>
    <a:masterClrMapping/>
  </p:clrMapOvr>
  <p:transition spd="slow" advTm="11270">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sr-Cyrl-RS" b="1" u="sng" dirty="0"/>
              <a:t>Вуков утицај</a:t>
            </a:r>
            <a:r>
              <a:rPr lang="sr-Cyrl-RS" dirty="0"/>
              <a:t/>
            </a:r>
            <a:br>
              <a:rPr lang="sr-Cyrl-RS" dirty="0"/>
            </a:br>
            <a:r>
              <a:rPr lang="sr-Cyrl-RS" b="1" dirty="0"/>
              <a:t>Филолошки рад</a:t>
            </a:r>
            <a:endParaRPr lang="sr-Cyrl-RS" dirty="0"/>
          </a:p>
        </p:txBody>
      </p:sp>
      <p:sp>
        <p:nvSpPr>
          <p:cNvPr id="3" name="Content Placeholder 2"/>
          <p:cNvSpPr>
            <a:spLocks noGrp="1"/>
          </p:cNvSpPr>
          <p:nvPr>
            <p:ph idx="1"/>
          </p:nvPr>
        </p:nvSpPr>
        <p:spPr/>
        <p:txBody>
          <a:bodyPr>
            <a:normAutofit fontScale="55000" lnSpcReduction="20000"/>
          </a:bodyPr>
          <a:lstStyle/>
          <a:p>
            <a:pPr fontAlgn="base"/>
            <a:r>
              <a:rPr lang="ru-RU" dirty="0"/>
              <a:t>У првој половини 19. века, уз помоћ тадашњих врхунских филолога, као што су браћа Грим и аустријских власти које је представљао Јернеј Копитар, Вук Стефановић Караџић је реформисао српску ортографију и правопис, правећи велики рез између дотадашње славеносрпске културе и новог стандарда.</a:t>
            </a:r>
          </a:p>
          <a:p>
            <a:pPr fontAlgn="base"/>
            <a:r>
              <a:rPr lang="ru-RU" dirty="0"/>
              <a:t>Караџићева капитална дела, међу којима се истичу прво издање „Српског рјечника“ (1818), друго, знатно проширено (1852), те превод „Новога завјета“ (1847), поставили су темеље за савремени стандардни српски језик, а знатно су утицала и на облик савременог стандардног хрватског језика, понајвише у фази тзв. хрватских вуковаца или младограматичара. Основна начела Караџићеве реформе се могу сажети у три тачке:</a:t>
            </a:r>
          </a:p>
          <a:p>
            <a:pPr fontAlgn="base"/>
            <a:r>
              <a:rPr lang="ru-RU" dirty="0"/>
              <a:t>изједначавање народног и књижевног језика, тј. инсистирање на фолклорним језичким облицима, за које се сматрало да су поуздан водич забележен у народним песмама и пословицама;</a:t>
            </a:r>
          </a:p>
          <a:p>
            <a:pPr fontAlgn="base"/>
            <a:r>
              <a:rPr lang="ru-RU" dirty="0"/>
              <a:t>прекид са свим старијим облицима српске књижевности и писмености и ново утемељење стандардног језика без ослона на традицију и,</a:t>
            </a:r>
          </a:p>
          <a:p>
            <a:pPr fontAlgn="base"/>
            <a:r>
              <a:rPr lang="ru-RU" dirty="0"/>
              <a:t>новоштокавски фолклорни пуризам, што се очитовало у чишћењу језика од црквенославизама који су идентификовани као рускоцрквена наплавина која не одговара гласовној и граматичкој структури српског језика.</a:t>
            </a:r>
          </a:p>
        </p:txBody>
      </p:sp>
      <p:pic>
        <p:nvPicPr>
          <p:cNvPr id="8194" name="Picture 2" descr="https://tse4.mm.bing.net/th?id=OIP.Egy0r9r9Pjnq6Th0zPrpOQHaFj&amp;pid=Api&amp;P=0&amp;w=205&amp;h=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8402"/>
            <a:ext cx="1952625" cy="146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496810"/>
      </p:ext>
    </p:extLst>
  </p:cSld>
  <p:clrMapOvr>
    <a:masterClrMapping/>
  </p:clrMapOvr>
  <p:transition spd="slow" advTm="10465">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017" y="2250629"/>
            <a:ext cx="11249453" cy="4351338"/>
          </a:xfrm>
        </p:spPr>
        <p:txBody>
          <a:bodyPr>
            <a:normAutofit fontScale="85000" lnSpcReduction="20000"/>
          </a:bodyPr>
          <a:lstStyle/>
          <a:p>
            <a:pPr marL="0" indent="0">
              <a:buNone/>
            </a:pPr>
            <a:r>
              <a:rPr lang="sr-Cyrl-RS" dirty="0"/>
              <a:t>На техничком нивоу, Караџићева реформа се манифестовала у новој српској ћирилици у којој су избачени непотребни полугласници (</a:t>
            </a:r>
            <a:r>
              <a:rPr lang="sr-Cyrl-RS" i="1" dirty="0"/>
              <a:t>ъ, ь</a:t>
            </a:r>
            <a:r>
              <a:rPr lang="sr-Cyrl-RS" dirty="0"/>
              <a:t>), апсорбовани (упијени) графеми за </a:t>
            </a:r>
            <a:r>
              <a:rPr lang="sr-Cyrl-RS" i="1" dirty="0"/>
              <a:t>љ, њ, џ</a:t>
            </a:r>
            <a:r>
              <a:rPr lang="sr-Cyrl-RS" dirty="0"/>
              <a:t> које је предлагао Сава Мркаљ (Вук је готово у потпуности преузео графију „народног“ писаног идиолекта Гаврила Стефановића Венцловића, монаха у манастиру Рачи с краја 17. и почетка 18. века), те уведена графема </a:t>
            </a:r>
            <a:r>
              <a:rPr lang="sr-Cyrl-RS" i="1" dirty="0"/>
              <a:t>ј</a:t>
            </a:r>
            <a:r>
              <a:rPr lang="sr-Cyrl-RS" dirty="0"/>
              <a:t> из (немачке) латинице. Нови фонолошки правопис, примерен прозирном идиому какав је српски, заменио је старији творбено-морфолошки. Језички супстрат је била новоштокавска ијекавштина (источнохерцеговачко-крајишко наречје), коју је Вук Караџић стилизовао делом и према хрватским писаним дјелима (</a:t>
            </a:r>
            <a:r>
              <a:rPr lang="sr-Cyrl-RS" i="1" dirty="0"/>
              <a:t>тјерати</a:t>
            </a:r>
            <a:r>
              <a:rPr lang="sr-Cyrl-RS" dirty="0"/>
              <a:t> уместо </a:t>
            </a:r>
            <a:r>
              <a:rPr lang="sr-Cyrl-RS" i="1" dirty="0"/>
              <a:t>ћерати</a:t>
            </a:r>
            <a:r>
              <a:rPr lang="sr-Cyrl-RS" dirty="0"/>
              <a:t>, </a:t>
            </a:r>
            <a:r>
              <a:rPr lang="sr-Cyrl-RS" i="1" dirty="0"/>
              <a:t>дјевојка</a:t>
            </a:r>
            <a:r>
              <a:rPr lang="sr-Cyrl-RS" dirty="0"/>
              <a:t> уместо </a:t>
            </a:r>
            <a:r>
              <a:rPr lang="sr-Cyrl-RS" i="1" dirty="0"/>
              <a:t>ђевојка</a:t>
            </a:r>
            <a:r>
              <a:rPr lang="sr-Cyrl-RS" dirty="0"/>
              <a:t>, </a:t>
            </a:r>
            <a:r>
              <a:rPr lang="sr-Cyrl-RS" i="1" dirty="0"/>
              <a:t>хоћу</a:t>
            </a:r>
            <a:r>
              <a:rPr lang="sr-Cyrl-RS" dirty="0"/>
              <a:t> уместо </a:t>
            </a:r>
            <a:r>
              <a:rPr lang="sr-Cyrl-RS" i="1" dirty="0"/>
              <a:t>оћу</a:t>
            </a:r>
            <a:r>
              <a:rPr lang="sr-Cyrl-RS" dirty="0"/>
              <a:t>). Али, због утицаја српске грађанске класе у Војводини и Србији, та је реформа прихваћена у нешто измењеном облику: ијекавски рефлекс </a:t>
            </a:r>
            <a:r>
              <a:rPr lang="sr-Cyrl-RS" i="1" dirty="0"/>
              <a:t>јата</a:t>
            </a:r>
            <a:r>
              <a:rPr lang="sr-Cyrl-RS" dirty="0"/>
              <a:t> (</a:t>
            </a:r>
            <a:r>
              <a:rPr lang="sr-Cyrl-RS" i="1" dirty="0"/>
              <a:t>ѣ</a:t>
            </a:r>
            <a:r>
              <a:rPr lang="sr-Cyrl-RS" dirty="0"/>
              <a:t>) је замењен екавским (нпр. </a:t>
            </a:r>
            <a:r>
              <a:rPr lang="sr-Cyrl-RS" i="1" dirty="0"/>
              <a:t>дете</a:t>
            </a:r>
            <a:r>
              <a:rPr lang="sr-Cyrl-RS" dirty="0"/>
              <a:t> уместо </a:t>
            </a:r>
            <a:r>
              <a:rPr lang="sr-Cyrl-RS" i="1" dirty="0"/>
              <a:t>дијете</a:t>
            </a:r>
            <a:r>
              <a:rPr lang="sr-Cyrl-RS" dirty="0"/>
              <a:t>). Српски књижевни језик ијекавског рефлекса јата остао је у Црној Гори, Босни и Херцеговини, међу Србима и Хрватској, као и у народним говорима западне и југозападне Србије.</a:t>
            </a:r>
            <a:endParaRPr lang="en-US" dirty="0"/>
          </a:p>
        </p:txBody>
      </p:sp>
      <p:pic>
        <p:nvPicPr>
          <p:cNvPr id="9218" name="Picture 2" descr="https://tse3.mm.bing.net/th?id=OIP.V6I8mSQm74TiZJH3czlfkQHaFj&amp;pid=Api&amp;P=0&amp;w=226&amp;h=1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05" y="444520"/>
            <a:ext cx="2195605" cy="16515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tse2.mm.bing.net/th?id=OIP.66-qrTHCAPdsiwdxAq7u1AAAAA&amp;pid=Api&amp;P=0&amp;w=215&amp;h=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172" y="498775"/>
            <a:ext cx="2047875" cy="154305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tse2.mm.bing.net/th?id=OIP.8OFvU5Q0MWxPX5WEB6N9GAHaEK&amp;pid=Api&amp;P=0&amp;w=289&amp;h=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85" y="489250"/>
            <a:ext cx="2752725"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77407"/>
      </p:ext>
    </p:extLst>
  </p:cSld>
  <p:clrMapOvr>
    <a:masterClrMapping/>
  </p:clrMapOvr>
  <mc:AlternateContent xmlns:mc="http://schemas.openxmlformats.org/markup-compatibility/2006" xmlns:p14="http://schemas.microsoft.com/office/powerpoint/2010/main">
    <mc:Choice Requires="p14">
      <p:transition spd="slow" p14:dur="1500" advTm="8926">
        <p:split orient="vert"/>
      </p:transition>
    </mc:Choice>
    <mc:Fallback xmlns="">
      <p:transition spd="slow" advTm="8926">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lingva.com/cafe/wp-content/uploads/2017/01/vuk-karadz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515600" cy="618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22874"/>
      </p:ext>
    </p:extLst>
  </p:cSld>
  <p:clrMapOvr>
    <a:masterClrMapping/>
  </p:clrMapOvr>
  <p:transition spd="slow" advTm="8246">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a:t>Нефилолошки рад</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ru-RU" dirty="0"/>
              <a:t>Вук је поред свог највећег доприноса на књижевном плану, дао веома значајан допринос и српској антропологији у комбинацији са оновременом етнографијом. Уз етнографске записе оставио је записе и о физичким особинама тела. У књижевни језик је унео богату народну терминологију о деловима тела од темена до стопала. Треба напоменути да се овим терминима и данас користимо, како у науци тако и у свакодневном говору. Дао је, између осталог, и своје тумачење везе између природне средине и становништва, а ту су и делови о исхрани, о начину становања, хигијени, болестима, као и о погребним обичајима. У целини посматрано, овај значајни допринос Вука Караџића није толико познат нити изучаван.</a:t>
            </a:r>
            <a:endParaRPr lang="en-US" dirty="0"/>
          </a:p>
        </p:txBody>
      </p:sp>
      <p:pic>
        <p:nvPicPr>
          <p:cNvPr id="12290" name="Picture 2" descr="https://tse2.explicit.bing.net/th?id=OIP.9kpL1P7-tcPEYp447bvw6gHaG8&amp;pid=Api&amp;P=0&amp;w=191&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707" y="175418"/>
            <a:ext cx="18192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39751"/>
      </p:ext>
    </p:extLst>
  </p:cSld>
  <p:clrMapOvr>
    <a:masterClrMapping/>
  </p:clrMapOvr>
  <mc:AlternateContent xmlns:mc="http://schemas.openxmlformats.org/markup-compatibility/2006" xmlns:p14="http://schemas.microsoft.com/office/powerpoint/2010/main">
    <mc:Choice Requires="p14">
      <p:transition spd="slow" p14:dur="800" advTm="8578">
        <p:circle/>
      </p:transition>
    </mc:Choice>
    <mc:Fallback xmlns="">
      <p:transition spd="slow" advTm="8578">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a:t>Награде</a:t>
            </a:r>
            <a:endParaRPr lang="en-US" dirty="0"/>
          </a:p>
        </p:txBody>
      </p:sp>
      <p:sp>
        <p:nvSpPr>
          <p:cNvPr id="3" name="Content Placeholder 2"/>
          <p:cNvSpPr>
            <a:spLocks noGrp="1"/>
          </p:cNvSpPr>
          <p:nvPr>
            <p:ph idx="1"/>
          </p:nvPr>
        </p:nvSpPr>
        <p:spPr>
          <a:xfrm>
            <a:off x="5327561" y="1497505"/>
            <a:ext cx="6026239" cy="4351338"/>
          </a:xfrm>
        </p:spPr>
        <p:txBody>
          <a:bodyPr/>
          <a:lstStyle/>
          <a:p>
            <a:pPr marL="0" indent="0">
              <a:buNone/>
            </a:pPr>
            <a:r>
              <a:rPr lang="ru-RU" dirty="0"/>
              <a:t>Вук је био цењен у Европи: биран је за члана Берлинске, Бечке, Петроградске академије наука, примљен је за члана научних друштава у Кракову, Москви, Гетингену, Паризу…, одликован је од руског и хабзбуршког цара, од пруског краља и Руске академије наука.</a:t>
            </a:r>
            <a:endParaRPr lang="en-US" dirty="0"/>
          </a:p>
        </p:txBody>
      </p:sp>
      <p:pic>
        <p:nvPicPr>
          <p:cNvPr id="13314" name="Picture 2" descr="https://tse2.mm.bing.net/th?id=OIP.nIgk2Xpnhxc-JrA4we6p7wHaEK&amp;pid=Api&amp;P=0&amp;w=304&amp;h=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2163728"/>
            <a:ext cx="4945348" cy="278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25719"/>
      </p:ext>
    </p:extLst>
  </p:cSld>
  <p:clrMapOvr>
    <a:masterClrMapping/>
  </p:clrMapOvr>
  <p:transition spd="slow" advTm="6381">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i="1" dirty="0"/>
              <a:t>Рекли су о српским народним песмама:</a:t>
            </a:r>
            <a:endParaRPr lang="en-US" dirty="0"/>
          </a:p>
        </p:txBody>
      </p:sp>
      <p:sp>
        <p:nvSpPr>
          <p:cNvPr id="3" name="Content Placeholder 2"/>
          <p:cNvSpPr>
            <a:spLocks noGrp="1"/>
          </p:cNvSpPr>
          <p:nvPr>
            <p:ph idx="1"/>
          </p:nvPr>
        </p:nvSpPr>
        <p:spPr/>
        <p:txBody>
          <a:bodyPr>
            <a:normAutofit fontScale="40000" lnSpcReduction="20000"/>
          </a:bodyPr>
          <a:lstStyle/>
          <a:p>
            <a:pPr fontAlgn="base"/>
            <a:r>
              <a:rPr lang="ru-RU" i="1" dirty="0"/>
              <a:t>„Осим пјевања уз гусле, Срби све послове своје раде пјевајући; пастири пјевају по брдима и шумама, радини на пољу, жене код куће, путници путем.”</a:t>
            </a:r>
            <a:endParaRPr lang="ru-RU" dirty="0"/>
          </a:p>
          <a:p>
            <a:pPr fontAlgn="base"/>
            <a:r>
              <a:rPr lang="ru-RU" i="1" dirty="0"/>
              <a:t>„Кад би ми све сербске народне пјесме скупили и без избора печатали, ја Вас увјеравам да би била књига готово колико цијела Библија.”</a:t>
            </a:r>
            <a:r>
              <a:rPr lang="ru-RU" dirty="0"/>
              <a:t> </a:t>
            </a:r>
            <a:r>
              <a:rPr lang="ru-RU" i="1" dirty="0"/>
              <a:t>(у писму Копитару, 20. априла 1815.)</a:t>
            </a:r>
            <a:endParaRPr lang="ru-RU" dirty="0"/>
          </a:p>
          <a:p>
            <a:pPr fontAlgn="base"/>
            <a:r>
              <a:rPr lang="ru-RU" i="1" dirty="0"/>
              <a:t>„Што се тиче старине наших пјесама … међу женскима може бити да их има и од хиљаду година.”</a:t>
            </a:r>
            <a:endParaRPr lang="ru-RU" dirty="0"/>
          </a:p>
          <a:p>
            <a:pPr fontAlgn="base"/>
            <a:r>
              <a:rPr lang="ru-RU" b="1" i="1" dirty="0"/>
              <a:t>Вук Стефановић Караџић</a:t>
            </a:r>
            <a:endParaRPr lang="ru-RU" dirty="0"/>
          </a:p>
          <a:p>
            <a:pPr fontAlgn="base"/>
            <a:r>
              <a:rPr lang="ru-RU" i="1" dirty="0"/>
              <a:t>„Од свих словенских народа ови су Срби својим благим и за песму необичном згодним језиком најобдаренији песмом, певањем и причом, и изгледа као да им је добри Бог богатим даром народне поезије, хтео надокнадити недостатак књиге.”</a:t>
            </a:r>
            <a:endParaRPr lang="ru-RU" dirty="0"/>
          </a:p>
          <a:p>
            <a:pPr fontAlgn="base"/>
            <a:r>
              <a:rPr lang="ru-RU" i="1" dirty="0"/>
              <a:t>„Вук је њиховим објављивањем неумрлу славу стекао и у исто време стекао је славу за изучавање словенских језика. Због ових песама ради сада ће се учити словенски.”</a:t>
            </a:r>
            <a:endParaRPr lang="ru-RU" dirty="0"/>
          </a:p>
          <a:p>
            <a:pPr fontAlgn="base"/>
            <a:r>
              <a:rPr lang="ru-RU" i="1" dirty="0"/>
              <a:t>„Српске лирске песме сједињују предности оријенталне и западне лирике. Њихово биће је потпуно европско, и само по тананости и богатству мисаоних веза… подсећају на оријент, али не омамљују. Оне имају мирис руже, а никако ружиног уља.”</a:t>
            </a:r>
            <a:endParaRPr lang="ru-RU" dirty="0"/>
          </a:p>
          <a:p>
            <a:pPr fontAlgn="base"/>
            <a:r>
              <a:rPr lang="ru-RU" b="1" i="1" dirty="0"/>
              <a:t>Јакоб Грим</a:t>
            </a:r>
            <a:endParaRPr lang="ru-RU" dirty="0"/>
          </a:p>
          <a:p>
            <a:pPr fontAlgn="base"/>
            <a:r>
              <a:rPr lang="ru-RU" i="1" dirty="0"/>
              <a:t>„То су чедесно лепе песме свих врста.”</a:t>
            </a:r>
            <a:endParaRPr lang="ru-RU" dirty="0"/>
          </a:p>
          <a:p>
            <a:pPr fontAlgn="base"/>
            <a:r>
              <a:rPr lang="ru-RU" b="1" i="1" dirty="0"/>
              <a:t>                                                                  Јернеј Копитар</a:t>
            </a:r>
            <a:endParaRPr lang="ru-RU" dirty="0"/>
          </a:p>
        </p:txBody>
      </p:sp>
    </p:spTree>
    <p:extLst>
      <p:ext uri="{BB962C8B-B14F-4D97-AF65-F5344CB8AC3E}">
        <p14:creationId xmlns:p14="http://schemas.microsoft.com/office/powerpoint/2010/main" val="4096603836"/>
      </p:ext>
    </p:extLst>
  </p:cSld>
  <p:clrMapOvr>
    <a:masterClrMapping/>
  </p:clrMapOvr>
  <p:transition spd="slow" advTm="9254">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fontAlgn="base"/>
            <a:r>
              <a:rPr lang="ru-RU" i="1" dirty="0"/>
              <a:t>„…Оставимо мало овај велики свет, оставимо га за час; открићу вам шарену копрену, да уђемо у неки мали свет, који нам је тако близу, који сваки Србин и нехотице, и не знајући на срцу носи. А томе малом свету име је: српске народне песме. Кад Србин спомене своје народне песме, онда су му отворене двери у тај мали, мили свет;  м а л и  је, јер у њему нема ничег туђег; м и л о ти је, јер што је год у њему, све је српско, а  с в е т  је, јер је у њему све што Сербина Србином чини, у њему је прошлост, садашњост и будућност српска…”</a:t>
            </a:r>
            <a:endParaRPr lang="ru-RU" dirty="0"/>
          </a:p>
          <a:p>
            <a:pPr fontAlgn="base"/>
            <a:r>
              <a:rPr lang="ru-RU" b="1" i="1" dirty="0"/>
              <a:t>Јован Јовановић Змај, 1865.</a:t>
            </a:r>
            <a:endParaRPr lang="ru-RU" dirty="0"/>
          </a:p>
          <a:p>
            <a:endParaRPr lang="en-US" dirty="0"/>
          </a:p>
        </p:txBody>
      </p:sp>
      <p:pic>
        <p:nvPicPr>
          <p:cNvPr id="14338" name="Picture 2" descr="https://tse1.mm.bing.net/th?id=OIP.if3IExPMM6dHnKa7oQYGKwHaFj&amp;pid=Api&amp;P=0&amp;w=202&amp;h=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42" y="169147"/>
            <a:ext cx="192405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128928"/>
      </p:ext>
    </p:extLst>
  </p:cSld>
  <p:clrMapOvr>
    <a:masterClrMapping/>
  </p:clrMapOvr>
  <mc:AlternateContent xmlns:mc="http://schemas.openxmlformats.org/markup-compatibility/2006" xmlns:p14="http://schemas.microsoft.com/office/powerpoint/2010/main">
    <mc:Choice Requires="p14">
      <p:transition p14:dur="100" advTm="8542">
        <p:cut/>
      </p:transition>
    </mc:Choice>
    <mc:Fallback xmlns="">
      <p:transition advTm="8542">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83" y="2451606"/>
            <a:ext cx="6464122" cy="3897679"/>
          </a:xfrm>
        </p:spPr>
        <p:txBody>
          <a:bodyPr>
            <a:noAutofit/>
          </a:bodyPr>
          <a:lstStyle/>
          <a:p>
            <a:r>
              <a:rPr lang="ru-RU" sz="2400" dirty="0"/>
              <a:t>Вук је о оцу забележио да је био „збиљски“ човек, што значи, реалан, везан за стварни живот, док су дед Јоксим и стриц Тома спевавали, тј. стварали или састављали народне песме. Имао је Вук и млађег брата, Михајла, који је погинуо или је убијен за време Првог српског устанка.</a:t>
            </a:r>
            <a:r>
              <a:rPr lang="ru-RU" sz="2400" dirty="0" smtClean="0"/>
              <a:t/>
            </a:r>
            <a:br>
              <a:rPr lang="ru-RU" sz="2400" dirty="0" smtClean="0"/>
            </a:br>
            <a:r>
              <a:rPr lang="ru-RU" sz="2400" dirty="0"/>
              <a:t>Мајка Вукова је, свакако, била добра, осећајна и мудра жена, док се због Вуковог малог раста тешила, истичући његове умне способности: „</a:t>
            </a:r>
            <a:r>
              <a:rPr lang="ru-RU" sz="2400" i="1" dirty="0"/>
              <a:t>И дукат је мала пара, али вреди више од талира.</a:t>
            </a:r>
            <a:r>
              <a:rPr lang="ru-RU" sz="2400" dirty="0"/>
              <a:t>„</a:t>
            </a:r>
            <a:endParaRPr lang="en-US" sz="2400" dirty="0"/>
          </a:p>
        </p:txBody>
      </p:sp>
      <p:pic>
        <p:nvPicPr>
          <p:cNvPr id="2050"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0" y="365126"/>
            <a:ext cx="4120211" cy="6200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69983" y="697280"/>
            <a:ext cx="6096000" cy="1754326"/>
          </a:xfrm>
          <a:prstGeom prst="rect">
            <a:avLst/>
          </a:prstGeom>
        </p:spPr>
        <p:txBody>
          <a:bodyPr>
            <a:spAutoFit/>
          </a:bodyPr>
          <a:lstStyle/>
          <a:p>
            <a:pPr algn="ctr" fontAlgn="base"/>
            <a:r>
              <a:rPr lang="ru-RU" b="0" i="0" dirty="0" smtClean="0">
                <a:solidFill>
                  <a:srgbClr val="000000"/>
                </a:solidFill>
                <a:effectLst/>
                <a:latin typeface="Georgia" panose="02040502050405020303" pitchFamily="18" charset="0"/>
              </a:rPr>
              <a:t> </a:t>
            </a:r>
            <a:r>
              <a:rPr lang="ru-RU" b="0" i="1" dirty="0" smtClean="0">
                <a:solidFill>
                  <a:srgbClr val="000000"/>
                </a:solidFill>
                <a:effectLst/>
                <a:latin typeface="Georgia" panose="02040502050405020303" pitchFamily="18" charset="0"/>
              </a:rPr>
              <a:t>Вукова кућа у Тршићу</a:t>
            </a:r>
            <a:endParaRPr lang="ru-RU" b="0" i="0" dirty="0" smtClean="0">
              <a:solidFill>
                <a:srgbClr val="333333"/>
              </a:solidFill>
              <a:effectLst/>
              <a:latin typeface="Georgia" panose="02040502050405020303" pitchFamily="18" charset="0"/>
            </a:endParaRPr>
          </a:p>
          <a:p>
            <a:pPr algn="just" fontAlgn="base"/>
            <a:r>
              <a:rPr lang="ru-RU" b="0" i="0" dirty="0" smtClean="0">
                <a:solidFill>
                  <a:srgbClr val="000000"/>
                </a:solidFill>
                <a:effectLst/>
                <a:latin typeface="Georgia" panose="02040502050405020303" pitchFamily="18" charset="0"/>
              </a:rPr>
              <a:t>Пре него што им се родило шесто дете, Јегди и Стевану умрло  је петоро мале деце, и зато су шестом детету, сину, дали име Вук. По народном веровању сматрало се да ће заживети, јер ни „вјештице не смију на вука“.</a:t>
            </a:r>
            <a:endParaRPr lang="ru-RU"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2687951732"/>
      </p:ext>
    </p:extLst>
  </p:cSld>
  <p:clrMapOvr>
    <a:masterClrMapping/>
  </p:clrMapOvr>
  <mc:AlternateContent xmlns:mc="http://schemas.openxmlformats.org/markup-compatibility/2006" xmlns:p14="http://schemas.microsoft.com/office/powerpoint/2010/main">
    <mc:Choice Requires="p14">
      <p:transition spd="slow" p14:dur="800" advTm="15882">
        <p:circle/>
      </p:transition>
    </mc:Choice>
    <mc:Fallback xmlns="">
      <p:transition spd="slow" advTm="15882">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fontAlgn="base">
              <a:buNone/>
            </a:pPr>
            <a:r>
              <a:rPr lang="ru-RU" dirty="0"/>
              <a:t>„…</a:t>
            </a:r>
            <a:r>
              <a:rPr lang="ru-RU" i="1" dirty="0"/>
              <a:t>Јанко Веселиновић истиче да су народне песме прихватане и преношене као песме за певање, да су их певали и орачи и чобани, и девојке на прелу и војници на војни, да су оне баш зато што су певане биле саставни део народног живота. У овим песмама, вели он, народ је и проклињао, и исказивао своју прошлост и своје наде, шалио се, веселио и жалостио. Тако он детерминише осећајност дубоко засновану на колективној осећајности која је, преко песама, деловала на уметничко српско песништво.” </a:t>
            </a:r>
            <a:endParaRPr lang="ru-RU" dirty="0"/>
          </a:p>
          <a:p>
            <a:pPr fontAlgn="base"/>
            <a:r>
              <a:rPr lang="ru-RU" b="1" i="1" dirty="0"/>
              <a:t>(записао Миодраг Матицки)</a:t>
            </a:r>
            <a:endParaRPr lang="ru-RU" dirty="0"/>
          </a:p>
          <a:p>
            <a:endParaRPr lang="en-US" dirty="0"/>
          </a:p>
        </p:txBody>
      </p:sp>
      <p:pic>
        <p:nvPicPr>
          <p:cNvPr id="15362" name="Picture 2" descr="https://tse4.mm.bing.net/th?id=OIP.VYlbrEtYvdyrqYHncUfFPAHaFI&amp;pid=Api&amp;P=0&amp;w=223&amp;h=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44" y="193497"/>
            <a:ext cx="2124075"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80203"/>
      </p:ext>
    </p:extLst>
  </p:cSld>
  <p:clrMapOvr>
    <a:masterClrMapping/>
  </p:clrMapOvr>
  <mc:AlternateContent xmlns:mc="http://schemas.openxmlformats.org/markup-compatibility/2006" xmlns:p14="http://schemas.microsoft.com/office/powerpoint/2010/main">
    <mc:Choice Requires="p14">
      <p:transition spd="slow" p14:dur="3400" advTm="6899">
        <p14:reveal/>
      </p:transition>
    </mc:Choice>
    <mc:Fallback xmlns="">
      <p:transition spd="slow" advTm="6899">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0489" y="537738"/>
            <a:ext cx="6143223" cy="4351338"/>
          </a:xfrm>
        </p:spPr>
        <p:txBody>
          <a:bodyPr>
            <a:normAutofit fontScale="77500" lnSpcReduction="20000"/>
          </a:bodyPr>
          <a:lstStyle/>
          <a:p>
            <a:pPr fontAlgn="base"/>
            <a:r>
              <a:rPr lang="ru-RU" i="1" dirty="0"/>
              <a:t>„Најбољу поезију створио је народ. Највећи наш модерни песник, владика Раде Његош, нешколован је брђанин. Језик народне песме наше, епске и лирске, језик ‘Горског вијенца’, ‘то је величанствена дикција, ванредан стил, створен за израз високих духовних потреба, за афористичку мисао, за религиозну мудрост, за очишћен бол. За нас Србе, за наш посебан случај, ми се усуђујемо поставити ову тезу: док језик у простом народу не постане стилски и песнички моћан, нема песника који ће на том језику певати знатну и велику поезију.”</a:t>
            </a:r>
            <a:r>
              <a:rPr lang="ru-RU" b="1" i="1" dirty="0"/>
              <a:t>                     </a:t>
            </a:r>
            <a:endParaRPr lang="ru-RU" dirty="0"/>
          </a:p>
          <a:p>
            <a:pPr fontAlgn="base"/>
            <a:r>
              <a:rPr lang="ru-RU" b="1" i="1" dirty="0"/>
              <a:t>Исидора Секулић</a:t>
            </a:r>
            <a:endParaRPr lang="ru-RU" dirty="0"/>
          </a:p>
          <a:p>
            <a:pPr marL="0" indent="0">
              <a:buNone/>
            </a:pPr>
            <a:endParaRPr lang="en-US" dirty="0"/>
          </a:p>
        </p:txBody>
      </p:sp>
      <p:pic>
        <p:nvPicPr>
          <p:cNvPr id="16386" name="Picture 2" descr="https://tse4.mm.bing.net/th?id=OIP.rMP21D28WFrvtoMBQ2aHkwAAAA&amp;pid=Api&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79" y="206062"/>
            <a:ext cx="4416425" cy="616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83321"/>
      </p:ext>
    </p:extLst>
  </p:cSld>
  <p:clrMapOvr>
    <a:masterClrMapping/>
  </p:clrMapOvr>
  <p:transition spd="slow" advTm="9357">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fontAlgn="base"/>
            <a:r>
              <a:rPr lang="ru-RU" i="1" dirty="0"/>
              <a:t>„И за сваког човека, за сваког читаоца важи закон по коме треба речи песме да заслужи, ако жели да те речи постану његове. Иначе може да стоји колико год му је воља над песмом, сама му се песма никад неће отворити. Затворено коло чине речи у песми. Види се да играју у колу, али се не види око чега то оне играју. То речи у песми састављају слику извора из кога су потекле и коме теже. Речи су, казало би се, окренуте леђима човеку нагнутом над песмом. И човек им може видети лице само ако пристане да се сам, без пратње својих задњих мисли којима се поноси, ухвати у то коло речи да не пита куда ће га одвести и да се не осврће уназад. Једино ће му се тако песма отворити: отвориће му се изнутра. Других улаза у песму нема.”</a:t>
            </a:r>
            <a:endParaRPr lang="ru-RU" dirty="0"/>
          </a:p>
          <a:p>
            <a:pPr fontAlgn="base"/>
            <a:r>
              <a:rPr lang="ru-RU" b="1" i="1" dirty="0"/>
              <a:t>Васко Попа</a:t>
            </a:r>
            <a:endParaRPr lang="ru-RU" dirty="0"/>
          </a:p>
        </p:txBody>
      </p:sp>
      <p:pic>
        <p:nvPicPr>
          <p:cNvPr id="17410" name="Picture 2" descr="https://tse3.explicit.bing.net/th?id=OIP.g01wxonmqULVm_pLuq8OCwAAAA&amp;pid=Api&amp;P=0&amp;w=234&amp;h=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733" y="169147"/>
            <a:ext cx="222885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2793"/>
      </p:ext>
    </p:extLst>
  </p:cSld>
  <p:clrMapOvr>
    <a:masterClrMapping/>
  </p:clrMapOvr>
  <p:transition spd="slow" advTm="2934">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4884" y="1825625"/>
            <a:ext cx="5918915" cy="4351338"/>
          </a:xfrm>
        </p:spPr>
        <p:txBody>
          <a:bodyPr/>
          <a:lstStyle/>
          <a:p>
            <a:pPr fontAlgn="base"/>
            <a:r>
              <a:rPr lang="ru-RU" i="1" dirty="0"/>
              <a:t>„…Њена је лепота и у снази и квалитету емоција, и у једрини и звучности језика, и у сликовитом, разноликом и полетном уметничком изразу.</a:t>
            </a:r>
            <a:r>
              <a:rPr lang="ru-RU" b="1" i="1" dirty="0"/>
              <a:t>”</a:t>
            </a:r>
            <a:endParaRPr lang="ru-RU" dirty="0"/>
          </a:p>
          <a:p>
            <a:pPr fontAlgn="base"/>
            <a:r>
              <a:rPr lang="ru-RU" b="1" i="1" dirty="0"/>
              <a:t>Војислав Ђурић</a:t>
            </a:r>
            <a:endParaRPr lang="ru-RU" dirty="0"/>
          </a:p>
        </p:txBody>
      </p:sp>
      <p:pic>
        <p:nvPicPr>
          <p:cNvPr id="18434" name="Picture 2" descr="https://upload.wikimedia.org/wikipedia/sr/4/42/Vojislav_J._%C4%90uri%C4%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186" y="361257"/>
            <a:ext cx="4171728" cy="62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23158"/>
      </p:ext>
    </p:extLst>
  </p:cSld>
  <p:clrMapOvr>
    <a:masterClrMapping/>
  </p:clrMapOvr>
  <p:transition spd="slow" advTm="8158">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5346" y="1825625"/>
            <a:ext cx="4798454" cy="4351338"/>
          </a:xfrm>
        </p:spPr>
        <p:txBody>
          <a:bodyPr/>
          <a:lstStyle/>
          <a:p>
            <a:pPr fontAlgn="base"/>
            <a:r>
              <a:rPr lang="ru-RU" i="1" dirty="0"/>
              <a:t>„Када је учена Европа, захваљујући Вуковој ПЈЕСМАРИЦИ упознала наше народне песме, почела се питати: ‘Какав је то народ који има тако лепе песме?’ Песме су саме одговарале: ‘Какав народ, такве песме!”</a:t>
            </a:r>
            <a:endParaRPr lang="ru-RU" dirty="0"/>
          </a:p>
          <a:p>
            <a:pPr fontAlgn="base"/>
            <a:r>
              <a:rPr lang="ru-RU" b="1" i="1" dirty="0"/>
              <a:t>Јован Алексић</a:t>
            </a:r>
            <a:endParaRPr lang="ru-RU" dirty="0"/>
          </a:p>
          <a:p>
            <a:endParaRPr lang="en-US" dirty="0"/>
          </a:p>
        </p:txBody>
      </p:sp>
      <p:pic>
        <p:nvPicPr>
          <p:cNvPr id="19458" name="Picture 2"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27" y="306655"/>
            <a:ext cx="4455062" cy="616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037526"/>
      </p:ext>
    </p:extLst>
  </p:cSld>
  <p:clrMapOvr>
    <a:masterClrMapping/>
  </p:clrMapOvr>
  <p:transition spd="slow" advTm="9571">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Најзначајнија дела В.С.Караџића</a:t>
            </a:r>
            <a:endParaRPr lang="en-US" dirty="0"/>
          </a:p>
        </p:txBody>
      </p:sp>
      <p:sp>
        <p:nvSpPr>
          <p:cNvPr id="3" name="Content Placeholder 2"/>
          <p:cNvSpPr>
            <a:spLocks noGrp="1"/>
          </p:cNvSpPr>
          <p:nvPr>
            <p:ph idx="1"/>
          </p:nvPr>
        </p:nvSpPr>
        <p:spPr/>
        <p:txBody>
          <a:bodyPr>
            <a:normAutofit fontScale="47500" lnSpcReduction="20000"/>
          </a:bodyPr>
          <a:lstStyle/>
          <a:p>
            <a:pPr fontAlgn="base"/>
            <a:r>
              <a:rPr lang="ru-RU" b="1" i="1" dirty="0"/>
              <a:t>Maлa  простонародна славенско-сербска пјеснарица (1814),</a:t>
            </a:r>
            <a:endParaRPr lang="ru-RU" dirty="0"/>
          </a:p>
          <a:p>
            <a:pPr fontAlgn="base"/>
            <a:r>
              <a:rPr lang="ru-RU" b="1" i="1" dirty="0"/>
              <a:t>Писменица сербскога језика по говору простога народа написана (1814),</a:t>
            </a:r>
            <a:endParaRPr lang="ru-RU" dirty="0"/>
          </a:p>
          <a:p>
            <a:pPr fontAlgn="base"/>
            <a:r>
              <a:rPr lang="ru-RU" b="1" i="1" dirty="0"/>
              <a:t>Српски рјечник и Српска граматика (1818),</a:t>
            </a:r>
            <a:endParaRPr lang="ru-RU" dirty="0"/>
          </a:p>
          <a:p>
            <a:pPr fontAlgn="base"/>
            <a:r>
              <a:rPr lang="ru-RU" b="1" i="1" dirty="0"/>
              <a:t>Српске народне приповијетке (1821. и 1853),</a:t>
            </a:r>
            <a:endParaRPr lang="ru-RU" dirty="0"/>
          </a:p>
          <a:p>
            <a:pPr fontAlgn="base"/>
            <a:r>
              <a:rPr lang="ru-RU" b="1" i="1" dirty="0"/>
              <a:t>Народне српске пјесме (1823. и 1833),</a:t>
            </a:r>
            <a:endParaRPr lang="ru-RU" dirty="0"/>
          </a:p>
          <a:p>
            <a:pPr fontAlgn="base"/>
            <a:r>
              <a:rPr lang="ru-RU" b="1" i="1" dirty="0"/>
              <a:t>Први српски буквар (1827),</a:t>
            </a:r>
            <a:endParaRPr lang="ru-RU" dirty="0"/>
          </a:p>
          <a:p>
            <a:pPr fontAlgn="base"/>
            <a:r>
              <a:rPr lang="ru-RU" b="1" i="1" dirty="0"/>
              <a:t>Народне српске пословице (1836),</a:t>
            </a:r>
            <a:endParaRPr lang="ru-RU" dirty="0"/>
          </a:p>
          <a:p>
            <a:pPr fontAlgn="base"/>
            <a:r>
              <a:rPr lang="ru-RU" b="1" i="1" dirty="0"/>
              <a:t>превод Новог завјета (1847),</a:t>
            </a:r>
            <a:endParaRPr lang="ru-RU" dirty="0"/>
          </a:p>
          <a:p>
            <a:pPr fontAlgn="base"/>
            <a:r>
              <a:rPr lang="ru-RU" b="1" i="1" dirty="0"/>
              <a:t>Ковчежић за историју, језик и обичаје Срба сва три закона (1849),</a:t>
            </a:r>
            <a:endParaRPr lang="ru-RU" dirty="0"/>
          </a:p>
          <a:p>
            <a:pPr fontAlgn="base"/>
            <a:r>
              <a:rPr lang="ru-RU" b="1" i="1" dirty="0"/>
              <a:t>Српске народне пјесме (1841., 1845., 1846., 1962. и 1965), Народне српске пословице и друге различите, као оне у обичај узете ријечи (1850),</a:t>
            </a:r>
            <a:endParaRPr lang="ru-RU" dirty="0"/>
          </a:p>
          <a:p>
            <a:pPr fontAlgn="base"/>
            <a:r>
              <a:rPr lang="ru-RU" b="1" i="1" dirty="0"/>
              <a:t>Српски рјечник-друго издање (1852)</a:t>
            </a:r>
            <a:endParaRPr lang="ru-RU" dirty="0"/>
          </a:p>
        </p:txBody>
      </p:sp>
    </p:spTree>
    <p:extLst>
      <p:ext uri="{BB962C8B-B14F-4D97-AF65-F5344CB8AC3E}">
        <p14:creationId xmlns:p14="http://schemas.microsoft.com/office/powerpoint/2010/main" val="1853951139"/>
      </p:ext>
    </p:extLst>
  </p:cSld>
  <p:clrMapOvr>
    <a:masterClrMapping/>
  </p:clrMapOvr>
  <p:transition spd="slow" advTm="8328">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5738" y="227872"/>
            <a:ext cx="6848061" cy="5949091"/>
          </a:xfrm>
        </p:spPr>
        <p:txBody>
          <a:bodyPr/>
          <a:lstStyle/>
          <a:p>
            <a:r>
              <a:rPr lang="sr-Cyrl-RS" dirty="0" smtClean="0"/>
              <a:t>Ово смо, поштовани Вуче, сачували за крај, како бисмо показали да смо Твоји прави потомци. Показујемо само један део, јер овде прослављамо Твој живот и рад и обележавамо своју победу над незнањем и неписменошћу. Спремни смо да се суочимо и са тим испитом на крају школске године. Не бојимо се искушења, јер смо научили да су дела оно што остаје иза нас. </a:t>
            </a:r>
            <a:endParaRPr lang="sr-Cyrl-RS" dirty="0"/>
          </a:p>
          <a:p>
            <a:pPr marL="0" indent="0">
              <a:buNone/>
            </a:pPr>
            <a:r>
              <a:rPr lang="sr-Cyrl-RS" dirty="0" smtClean="0"/>
              <a:t>Захвални осмаци!!!</a:t>
            </a:r>
          </a:p>
          <a:p>
            <a:pPr marL="0" indent="0">
              <a:buNone/>
            </a:pPr>
            <a:endParaRPr lang="sr-Cyrl-RS" dirty="0" smtClean="0"/>
          </a:p>
          <a:p>
            <a:pPr marL="0" indent="0">
              <a:buNone/>
            </a:pPr>
            <a:endParaRPr lang="sr-Cyrl-RS" dirty="0" smtClean="0"/>
          </a:p>
        </p:txBody>
      </p:sp>
      <p:pic>
        <p:nvPicPr>
          <p:cNvPr id="20482" name="Picture 2" descr="http://osslobodanpenezickrcun.nasaskola.rs/files/galerija/2020-21./viber_slika_2020-10-01_22-2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91" y="227872"/>
            <a:ext cx="3537979" cy="633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867772"/>
      </p:ext>
    </p:extLst>
  </p:cSld>
  <p:clrMapOvr>
    <a:masterClrMapping/>
  </p:clrMapOvr>
  <p:transition spd="slow" advTm="27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2271713"/>
            <a:ext cx="15240000" cy="11401425"/>
          </a:xfrm>
          <a:prstGeom prst="rect">
            <a:avLst/>
          </a:prstGeom>
        </p:spPr>
      </p:pic>
    </p:spTree>
    <p:extLst>
      <p:ext uri="{BB962C8B-B14F-4D97-AF65-F5344CB8AC3E}">
        <p14:creationId xmlns:p14="http://schemas.microsoft.com/office/powerpoint/2010/main" val="248875051"/>
      </p:ext>
    </p:extLst>
  </p:cSld>
  <p:clrMapOvr>
    <a:masterClrMapping/>
  </p:clrMapOvr>
  <mc:AlternateContent xmlns:mc="http://schemas.openxmlformats.org/markup-compatibility/2006" xmlns:p14="http://schemas.microsoft.com/office/powerpoint/2010/main">
    <mc:Choice Requires="p14">
      <p:transition spd="slow" p14:dur="2000" advTm="2666"/>
    </mc:Choice>
    <mc:Fallback xmlns="">
      <p:transition spd="slow" advTm="2666"/>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2271713"/>
            <a:ext cx="15240000" cy="11401425"/>
          </a:xfrm>
          <a:prstGeom prst="rect">
            <a:avLst/>
          </a:prstGeom>
        </p:spPr>
      </p:pic>
    </p:spTree>
    <p:extLst>
      <p:ext uri="{BB962C8B-B14F-4D97-AF65-F5344CB8AC3E}">
        <p14:creationId xmlns:p14="http://schemas.microsoft.com/office/powerpoint/2010/main" val="1690808869"/>
      </p:ext>
    </p:extLst>
  </p:cSld>
  <p:clrMapOvr>
    <a:masterClrMapping/>
  </p:clrMapOvr>
  <mc:AlternateContent xmlns:mc="http://schemas.openxmlformats.org/markup-compatibility/2006" xmlns:p14="http://schemas.microsoft.com/office/powerpoint/2010/main">
    <mc:Choice Requires="p14">
      <p:transition spd="slow" p14:dur="2000" advTm="3631"/>
    </mc:Choice>
    <mc:Fallback xmlns="">
      <p:transition spd="slow" advTm="363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2271713"/>
            <a:ext cx="15240000" cy="11401425"/>
          </a:xfrm>
          <a:prstGeom prst="rect">
            <a:avLst/>
          </a:prstGeom>
        </p:spPr>
      </p:pic>
    </p:spTree>
    <p:extLst>
      <p:ext uri="{BB962C8B-B14F-4D97-AF65-F5344CB8AC3E}">
        <p14:creationId xmlns:p14="http://schemas.microsoft.com/office/powerpoint/2010/main" val="3784403443"/>
      </p:ext>
    </p:extLst>
  </p:cSld>
  <p:clrMapOvr>
    <a:masterClrMapping/>
  </p:clrMapOvr>
  <mc:AlternateContent xmlns:mc="http://schemas.openxmlformats.org/markup-compatibility/2006" xmlns:p14="http://schemas.microsoft.com/office/powerpoint/2010/main">
    <mc:Choice Requires="p14">
      <p:transition spd="slow" p14:dur="2000" advTm="2664"/>
    </mc:Choice>
    <mc:Fallback xmlns="">
      <p:transition spd="slow" advTm="266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9746" y="128789"/>
            <a:ext cx="3819659" cy="5648929"/>
          </a:xfrm>
        </p:spPr>
        <p:txBody>
          <a:bodyPr>
            <a:normAutofit fontScale="92500" lnSpcReduction="10000"/>
          </a:bodyPr>
          <a:lstStyle/>
          <a:p>
            <a:r>
              <a:rPr lang="sr-Cyrl-RS" dirty="0"/>
              <a:t>Писање и читање Вук  је научио од рођака </a:t>
            </a:r>
            <a:r>
              <a:rPr lang="sr-Cyrl-RS" b="1" dirty="0"/>
              <a:t>Јевте Савића Чотрића</a:t>
            </a:r>
            <a:r>
              <a:rPr lang="sr-Cyrl-RS" dirty="0"/>
              <a:t>, који је био једини писмен човек у крају. Образовање је наставио у школи у </a:t>
            </a:r>
            <a:r>
              <a:rPr lang="sr-Cyrl-RS" b="1" dirty="0"/>
              <a:t>Лозници</a:t>
            </a:r>
            <a:r>
              <a:rPr lang="sr-Cyrl-RS" dirty="0"/>
              <a:t>, али је није завршио због болести. Школовање је касније наставио у манастиру </a:t>
            </a:r>
            <a:r>
              <a:rPr lang="sr-Cyrl-RS" b="1" dirty="0"/>
              <a:t>Троноши.</a:t>
            </a:r>
            <a:r>
              <a:rPr lang="sr-Cyrl-RS" dirty="0"/>
              <a:t> Како га у манастиру нису учили, него терали да чува стоку, отац га је вратио кући.                  </a:t>
            </a:r>
            <a:endParaRPr lang="en-US" dirty="0"/>
          </a:p>
        </p:txBody>
      </p:sp>
      <p:pic>
        <p:nvPicPr>
          <p:cNvPr id="3074"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064"/>
            <a:ext cx="7063349" cy="59757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38715" y="0"/>
            <a:ext cx="2416046" cy="369332"/>
          </a:xfrm>
          <a:prstGeom prst="rect">
            <a:avLst/>
          </a:prstGeom>
        </p:spPr>
        <p:txBody>
          <a:bodyPr wrap="none">
            <a:spAutoFit/>
          </a:bodyPr>
          <a:lstStyle/>
          <a:p>
            <a:r>
              <a:rPr lang="sr-Cyrl-RS" b="0" i="1" dirty="0" smtClean="0">
                <a:solidFill>
                  <a:srgbClr val="000000"/>
                </a:solidFill>
                <a:effectLst/>
                <a:latin typeface="Georgia" panose="02040502050405020303" pitchFamily="18" charset="0"/>
              </a:rPr>
              <a:t>Манастир Троноша</a:t>
            </a:r>
            <a:endParaRPr lang="en-US" dirty="0"/>
          </a:p>
        </p:txBody>
      </p:sp>
    </p:spTree>
    <p:extLst>
      <p:ext uri="{BB962C8B-B14F-4D97-AF65-F5344CB8AC3E}">
        <p14:creationId xmlns:p14="http://schemas.microsoft.com/office/powerpoint/2010/main" val="3974127852"/>
      </p:ext>
    </p:extLst>
  </p:cSld>
  <p:clrMapOvr>
    <a:masterClrMapping/>
  </p:clrMapOvr>
  <mc:AlternateContent xmlns:mc="http://schemas.openxmlformats.org/markup-compatibility/2006" xmlns:p14="http://schemas.microsoft.com/office/powerpoint/2010/main">
    <mc:Choice Requires="p14">
      <p:transition spd="slow" p14:dur="3000" advTm="4645">
        <p14:shred/>
      </p:transition>
    </mc:Choice>
    <mc:Fallback xmlns="">
      <p:transition spd="slow" advTm="4645">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2271713"/>
            <a:ext cx="15240000" cy="11401425"/>
          </a:xfrm>
          <a:prstGeom prst="rect">
            <a:avLst/>
          </a:prstGeom>
        </p:spPr>
      </p:pic>
    </p:spTree>
    <p:extLst>
      <p:ext uri="{BB962C8B-B14F-4D97-AF65-F5344CB8AC3E}">
        <p14:creationId xmlns:p14="http://schemas.microsoft.com/office/powerpoint/2010/main" val="555351423"/>
      </p:ext>
    </p:extLst>
  </p:cSld>
  <p:clrMapOvr>
    <a:masterClrMapping/>
  </p:clrMapOvr>
  <mc:AlternateContent xmlns:mc="http://schemas.openxmlformats.org/markup-compatibility/2006" xmlns:p14="http://schemas.microsoft.com/office/powerpoint/2010/main">
    <mc:Choice Requires="p14">
      <p:transition spd="slow" p14:dur="2000" advTm="3382"/>
    </mc:Choice>
    <mc:Fallback xmlns="">
      <p:transition spd="slow" advTm="3382"/>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88" y="966247"/>
            <a:ext cx="9905998" cy="1478570"/>
          </a:xfrm>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750198"/>
      </p:ext>
    </p:extLst>
  </p:cSld>
  <p:clrMapOvr>
    <a:masterClrMapping/>
  </p:clrMapOvr>
  <mc:AlternateContent xmlns:mc="http://schemas.openxmlformats.org/markup-compatibility/2006" xmlns:p14="http://schemas.microsoft.com/office/powerpoint/2010/main">
    <mc:Choice Requires="p14">
      <p:transition spd="slow" p14:dur="2000" advTm="3721"/>
    </mc:Choice>
    <mc:Fallback xmlns="">
      <p:transition spd="slow" advTm="372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9701501">
            <a:off x="1051123" y="2673030"/>
            <a:ext cx="10089754" cy="1511939"/>
          </a:xfrm>
          <a:prstGeom prst="rect">
            <a:avLst/>
          </a:prstGeom>
        </p:spPr>
      </p:pic>
    </p:spTree>
    <p:extLst>
      <p:ext uri="{BB962C8B-B14F-4D97-AF65-F5344CB8AC3E}">
        <p14:creationId xmlns:p14="http://schemas.microsoft.com/office/powerpoint/2010/main" val="3338398009"/>
      </p:ext>
    </p:extLst>
  </p:cSld>
  <p:clrMapOvr>
    <a:masterClrMapping/>
  </p:clrMapOvr>
  <mc:AlternateContent xmlns:mc="http://schemas.openxmlformats.org/markup-compatibility/2006" xmlns:p14="http://schemas.microsoft.com/office/powerpoint/2010/main">
    <mc:Choice Requires="p14">
      <p:transition spd="slow" p14:dur="800" advTm="6126">
        <p:circle/>
      </p:transition>
    </mc:Choice>
    <mc:Fallback xmlns="">
      <p:transition spd="slow" advTm="6126">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1414" y="450761"/>
            <a:ext cx="3742385" cy="5726202"/>
          </a:xfrm>
        </p:spPr>
        <p:txBody>
          <a:bodyPr>
            <a:normAutofit fontScale="70000" lnSpcReduction="20000"/>
          </a:bodyPr>
          <a:lstStyle/>
          <a:p>
            <a:r>
              <a:rPr lang="sr-Cyrl-RS" dirty="0"/>
              <a:t>Не успевши да се упише у </a:t>
            </a:r>
            <a:r>
              <a:rPr lang="sr-Cyrl-RS" b="1" dirty="0"/>
              <a:t>карловачку</a:t>
            </a:r>
            <a:r>
              <a:rPr lang="sr-Cyrl-RS" dirty="0"/>
              <a:t> гимназију, он одлази у </a:t>
            </a:r>
            <a:r>
              <a:rPr lang="sr-Cyrl-RS" b="1" dirty="0"/>
              <a:t>Петриње</a:t>
            </a:r>
            <a:r>
              <a:rPr lang="sr-Cyrl-RS" dirty="0"/>
              <a:t>, где је провео неколико месеци учећи немачки језик. Касније стиже </a:t>
            </a:r>
            <a:r>
              <a:rPr lang="sr-Cyrl-RS" b="1" dirty="0"/>
              <a:t>у Београд</a:t>
            </a:r>
            <a:r>
              <a:rPr lang="sr-Cyrl-RS" dirty="0"/>
              <a:t> да упозна </a:t>
            </a:r>
            <a:r>
              <a:rPr lang="sr-Cyrl-RS" b="1" dirty="0"/>
              <a:t>Доситеја Обрадовића</a:t>
            </a:r>
            <a:r>
              <a:rPr lang="sr-Cyrl-RS" dirty="0"/>
              <a:t>, ученог човека и просветитеља. Вук га је замолио за помоћ како би наставио са образовањем, али га је Доситеј одбио. Вук је разочаран отишао у </a:t>
            </a:r>
            <a:r>
              <a:rPr lang="sr-Cyrl-RS" b="1" dirty="0"/>
              <a:t>Јадар</a:t>
            </a:r>
            <a:r>
              <a:rPr lang="sr-Cyrl-RS" dirty="0"/>
              <a:t> и почео да ради као писар код </a:t>
            </a:r>
            <a:r>
              <a:rPr lang="sr-Cyrl-RS" b="1" dirty="0"/>
              <a:t>Јакова Ненадовића.</a:t>
            </a:r>
            <a:r>
              <a:rPr lang="sr-Cyrl-RS" dirty="0"/>
              <a:t> Заједно са рођаком Јевтом Савићем, који је постао члан </a:t>
            </a:r>
            <a:r>
              <a:rPr lang="sr-Cyrl-RS" b="1" dirty="0"/>
              <a:t>Правитељствујушчег совјета, </a:t>
            </a:r>
            <a:r>
              <a:rPr lang="sr-Cyrl-RS" dirty="0"/>
              <a:t>Вук је прешао у Београд и у Совјету је обављао писарске послове.</a:t>
            </a:r>
            <a:endParaRPr lang="en-US" dirty="0"/>
          </a:p>
        </p:txBody>
      </p:sp>
      <p:pic>
        <p:nvPicPr>
          <p:cNvPr id="4100" name="Picture 4" descr="http://lingva.com/cafe/wp-content/uploads/2016/01/Vuk-Karadz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35242" cy="670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6389"/>
      </p:ext>
    </p:extLst>
  </p:cSld>
  <p:clrMapOvr>
    <a:masterClrMapping/>
  </p:clrMapOvr>
  <mc:AlternateContent xmlns:mc="http://schemas.openxmlformats.org/markup-compatibility/2006" xmlns:p14="http://schemas.microsoft.com/office/powerpoint/2010/main">
    <mc:Choice Requires="p14">
      <p:transition spd="slow" p14:dur="2000" advTm="8202"/>
    </mc:Choice>
    <mc:Fallback xmlns="">
      <p:transition spd="slow" advTm="820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0191" y="1799867"/>
            <a:ext cx="5743977" cy="4351338"/>
          </a:xfrm>
        </p:spPr>
        <p:txBody>
          <a:bodyPr>
            <a:normAutofit fontScale="92500" lnSpcReduction="10000"/>
          </a:bodyPr>
          <a:lstStyle/>
          <a:p>
            <a:r>
              <a:rPr lang="ru-RU" dirty="0" smtClean="0"/>
              <a:t>Кад је Доситеј отворио </a:t>
            </a:r>
            <a:r>
              <a:rPr lang="ru-RU" b="1" dirty="0" smtClean="0"/>
              <a:t>Велику школу у Београду</a:t>
            </a:r>
            <a:r>
              <a:rPr lang="ru-RU" dirty="0" smtClean="0"/>
              <a:t>, Вук је постао њен ђак. Убрзо је оболео и отишао је на лечење у Нови Сад и Пешту, али није успео да излечи болесну ногу, која је остала згрчена. Хром, Вук се 1810. вратио у Србију. Пошто је краће време у Београду радио као учитељ у основној школи, Вук је са Јевтом Савићем прешао у Неготинску крајину и тамо обављао чиновничке послове.</a:t>
            </a:r>
            <a:endParaRPr lang="en-US" dirty="0" smtClean="0"/>
          </a:p>
          <a:p>
            <a:endParaRPr lang="en-US" dirty="0"/>
          </a:p>
        </p:txBody>
      </p:sp>
      <p:pic>
        <p:nvPicPr>
          <p:cNvPr id="6146"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653"/>
            <a:ext cx="5861755" cy="5861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7527" y="154547"/>
            <a:ext cx="6096000" cy="646331"/>
          </a:xfrm>
          <a:prstGeom prst="rect">
            <a:avLst/>
          </a:prstGeom>
        </p:spPr>
        <p:txBody>
          <a:bodyPr>
            <a:spAutoFit/>
          </a:bodyPr>
          <a:lstStyle/>
          <a:p>
            <a:r>
              <a:rPr lang="ru-RU" b="0" i="1" dirty="0" smtClean="0">
                <a:solidFill>
                  <a:srgbClr val="000000"/>
                </a:solidFill>
                <a:effectLst/>
                <a:latin typeface="Georgia" panose="02040502050405020303" pitchFamily="18" charset="0"/>
              </a:rPr>
              <a:t>Некадашња зграда Велике школе у Београду, данас Вуков и Доситејев музеј</a:t>
            </a:r>
            <a:endParaRPr lang="en-US" dirty="0"/>
          </a:p>
        </p:txBody>
      </p:sp>
    </p:spTree>
    <p:extLst>
      <p:ext uri="{BB962C8B-B14F-4D97-AF65-F5344CB8AC3E}">
        <p14:creationId xmlns:p14="http://schemas.microsoft.com/office/powerpoint/2010/main" val="750009358"/>
      </p:ext>
    </p:extLst>
  </p:cSld>
  <p:clrMapOvr>
    <a:masterClrMapping/>
  </p:clrMapOvr>
  <mc:AlternateContent xmlns:mc="http://schemas.openxmlformats.org/markup-compatibility/2006" xmlns:p14="http://schemas.microsoft.com/office/powerpoint/2010/main">
    <mc:Choice Requires="p14">
      <p:transition spd="slow" p14:dur="2000" advTm="8852"/>
    </mc:Choice>
    <mc:Fallback xmlns="">
      <p:transition spd="slow" advTm="885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9730" y="72231"/>
            <a:ext cx="6434070" cy="6573268"/>
          </a:xfrm>
        </p:spPr>
        <p:txBody>
          <a:bodyPr>
            <a:normAutofit fontScale="92500" lnSpcReduction="10000"/>
          </a:bodyPr>
          <a:lstStyle/>
          <a:p>
            <a:pPr fontAlgn="base"/>
            <a:r>
              <a:rPr lang="ru-RU" b="1" dirty="0"/>
              <a:t>ОСНИВАЊЕ ПОРОДИЦЕ</a:t>
            </a:r>
            <a:endParaRPr lang="ru-RU" dirty="0"/>
          </a:p>
          <a:p>
            <a:pPr fontAlgn="base"/>
            <a:r>
              <a:rPr lang="ru-RU" dirty="0"/>
              <a:t>Након пропасти устанка </a:t>
            </a:r>
            <a:r>
              <a:rPr lang="ru-RU" b="1" dirty="0"/>
              <a:t>1813</a:t>
            </a:r>
            <a:r>
              <a:rPr lang="ru-RU" dirty="0"/>
              <a:t>. Вук је са породицом прешао у Земун, а одатле одлази у </a:t>
            </a:r>
            <a:r>
              <a:rPr lang="ru-RU" b="1" dirty="0"/>
              <a:t>Беч</a:t>
            </a:r>
            <a:r>
              <a:rPr lang="ru-RU" dirty="0"/>
              <a:t>. У Бечу се оженио кћерком своје станодавке, осамнаестогодишњом Бечлијком </a:t>
            </a:r>
            <a:r>
              <a:rPr lang="ru-RU" b="1" dirty="0"/>
              <a:t>Аном Маријом Краус</a:t>
            </a:r>
            <a:r>
              <a:rPr lang="ru-RU" dirty="0"/>
              <a:t>. Она је била привржена Вуку, и права мученица: Вук је често, месецима, бивао на путу, бавећи се сакупљањем народних песама и других народних умотворина за своје збирке, а она је децу подизала сама, често без новца да купи оно најосновније за живот, неговала, плаћала лечење деце и често их сама сахрањивала. Тако је сахранила прво дете, а одмах затим родила сина Милутина, који је боловао и у мукама умро од непуне године дана.</a:t>
            </a:r>
          </a:p>
          <a:p>
            <a:endParaRPr lang="en-US" dirty="0"/>
          </a:p>
        </p:txBody>
      </p:sp>
      <p:pic>
        <p:nvPicPr>
          <p:cNvPr id="5122" name="Picture 2" descr="https://images.findagrave.com/photos250/photos/2012/289/19471_135039281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1" y="72231"/>
            <a:ext cx="4725518" cy="674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50343"/>
      </p:ext>
    </p:extLst>
  </p:cSld>
  <p:clrMapOvr>
    <a:masterClrMapping/>
  </p:clrMapOvr>
  <p:transition spd="slow" advTm="8161">
    <p:comb/>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1528</TotalTime>
  <Words>3269</Words>
  <Application>Microsoft Office PowerPoint</Application>
  <PresentationFormat>Custom</PresentationFormat>
  <Paragraphs>191</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Circuit</vt:lpstr>
      <vt:lpstr>Ош „Слободан Пенезић Крцун“ Јунковац</vt:lpstr>
      <vt:lpstr>ФИНАЛНИ ПРОДУКТ РАДА УЧЕНИКА СЕДМОГ И ОСМОГ РАЗРЕДА У ТОКУ РЕАЛИЗАЦИЈЕ ЧАСОВА ПЛАНИРАНОГ ОБОГАЋЕНОГ ЈЕДНОСМЕНСКОГ РАДА, НА КРАЈУ НЕДЕЉЕ ПОСВЕЋЕНЕ ЖИВОТУ И ДЕЛУ ВУКА СТЕФАНОВИЋА КАРАЏИЋА.</vt:lpstr>
      <vt:lpstr>Драги Вуче,</vt:lpstr>
      <vt:lpstr>PowerPoint Presentation</vt:lpstr>
      <vt:lpstr>Вук је о оцу забележио да је био „збиљски“ човек, што значи, реалан, везан за стварни живот, док су дед Јоксим и стриц Тома спевавали, тј. стварали или састављали народне песме. Имао је Вук и млађег брата, Михајла, који је погинуо или је убијен за време Првог српског устанка. Мајка Вукова је, свакако, била добра, осећајна и мудра жена, док се због Вуковог малог раста тешила, истичући његове умне способности: „И дукат је мала пара, али вреди више од талира.„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Вук је умро у Бечу. Посмртни остаци пренесени су у Београд 12. октобра 1897. године и уз велике почасти сахрањени у порти Саборне цркве, поред Доситеја Обрадовића.</vt:lpstr>
      <vt:lpstr>PowerPoint Presentation</vt:lpstr>
      <vt:lpstr>ВУКОВ РАД</vt:lpstr>
      <vt:lpstr>Реформа ћирилице и рад на граматици и речнику</vt:lpstr>
      <vt:lpstr>Корице Српског рјечника из 1818</vt:lpstr>
      <vt:lpstr>PowerPoint Presentation</vt:lpstr>
      <vt:lpstr>PowerPoint Presentation</vt:lpstr>
      <vt:lpstr>PowerPoint Presentation</vt:lpstr>
      <vt:lpstr>PowerPoint Presentation</vt:lpstr>
      <vt:lpstr>PowerPoint Presentation</vt:lpstr>
      <vt:lpstr>Српски рјечник из 1852.</vt:lpstr>
      <vt:lpstr>Борба за увођење народног језика у књижевност</vt:lpstr>
      <vt:lpstr>Рад на граматици, рјечнику и народим песмама</vt:lpstr>
      <vt:lpstr>Јоаким Вујић, Лукијан Мушицки, Павле Берић и Глиша Гершић</vt:lpstr>
      <vt:lpstr>Полемика између Караџића и Хаџића је трајала скоро деценију, а Караџић је однео победу тек 1847.</vt:lpstr>
      <vt:lpstr>Година 1847.</vt:lpstr>
      <vt:lpstr>ГОДИНА 1847.</vt:lpstr>
      <vt:lpstr>ГОДИНА 1847.</vt:lpstr>
      <vt:lpstr>ГОДИНА 1847.</vt:lpstr>
      <vt:lpstr>PowerPoint Presentation</vt:lpstr>
      <vt:lpstr>Победа</vt:lpstr>
      <vt:lpstr>Сакупљање народних умотворина</vt:lpstr>
      <vt:lpstr>„Народна сербска песнарица“,</vt:lpstr>
      <vt:lpstr>PowerPoint Presentation</vt:lpstr>
      <vt:lpstr>PowerPoint Presentation</vt:lpstr>
      <vt:lpstr>Скупљач народних песама</vt:lpstr>
      <vt:lpstr>Сакупљање народних обичаја</vt:lpstr>
      <vt:lpstr>Историографски рад</vt:lpstr>
      <vt:lpstr>Вуков утицај Филолошки рад</vt:lpstr>
      <vt:lpstr>PowerPoint Presentation</vt:lpstr>
      <vt:lpstr>PowerPoint Presentation</vt:lpstr>
      <vt:lpstr>Нефилолошки рад</vt:lpstr>
      <vt:lpstr>Награде</vt:lpstr>
      <vt:lpstr>Рекли су о српским народним песмама:</vt:lpstr>
      <vt:lpstr>PowerPoint Presentation</vt:lpstr>
      <vt:lpstr>PowerPoint Presentation</vt:lpstr>
      <vt:lpstr>PowerPoint Presentation</vt:lpstr>
      <vt:lpstr>PowerPoint Presentation</vt:lpstr>
      <vt:lpstr>PowerPoint Presentation</vt:lpstr>
      <vt:lpstr>PowerPoint Presentation</vt:lpstr>
      <vt:lpstr>Најзначајнија дела В.С.Караџића</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77</cp:revision>
  <dcterms:created xsi:type="dcterms:W3CDTF">2020-10-15T18:19:17Z</dcterms:created>
  <dcterms:modified xsi:type="dcterms:W3CDTF">2020-11-01T20:23:06Z</dcterms:modified>
</cp:coreProperties>
</file>