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3" r:id="rId2"/>
  </p:sldMasterIdLst>
  <p:notesMasterIdLst>
    <p:notesMasterId r:id="rId14"/>
  </p:notesMasterIdLst>
  <p:sldIdLst>
    <p:sldId id="318" r:id="rId3"/>
    <p:sldId id="330" r:id="rId4"/>
    <p:sldId id="321" r:id="rId5"/>
    <p:sldId id="331" r:id="rId6"/>
    <p:sldId id="319" r:id="rId7"/>
    <p:sldId id="332" r:id="rId8"/>
    <p:sldId id="333" r:id="rId9"/>
    <p:sldId id="336" r:id="rId10"/>
    <p:sldId id="334" r:id="rId11"/>
    <p:sldId id="340" r:id="rId12"/>
    <p:sldId id="341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D7"/>
    <a:srgbClr val="CCFF99"/>
    <a:srgbClr val="F18522"/>
    <a:srgbClr val="009999"/>
    <a:srgbClr val="B93679"/>
    <a:srgbClr val="A66700"/>
    <a:srgbClr val="87D1F6"/>
    <a:srgbClr val="97C11F"/>
    <a:srgbClr val="E40311"/>
    <a:srgbClr val="A17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1" autoAdjust="0"/>
    <p:restoredTop sz="79190" autoAdjust="0"/>
  </p:normalViewPr>
  <p:slideViewPr>
    <p:cSldViewPr>
      <p:cViewPr varScale="1">
        <p:scale>
          <a:sx n="90" d="100"/>
          <a:sy n="90" d="100"/>
        </p:scale>
        <p:origin x="223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5F61141-2AEA-451B-8E48-DADBCA72994F}" type="datetimeFigureOut">
              <a:rPr lang="en-US"/>
              <a:pPr>
                <a:defRPr/>
              </a:pPr>
              <a:t>9/4/2019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C10B5F1-8B80-4498-8A8A-D3AB54E57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064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12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5C0780D-45BB-4C69-9512-D03D97403153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4373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10B5F1-8B80-4498-8A8A-D3AB54E5779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949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10B5F1-8B80-4498-8A8A-D3AB54E5779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989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10B5F1-8B80-4498-8A8A-D3AB54E5779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0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2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262066D-51B1-4328-867D-99A271F35BE5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5817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10B5F1-8B80-4498-8A8A-D3AB54E5779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81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s-557866891</a:t>
            </a:r>
          </a:p>
        </p:txBody>
      </p:sp>
      <p:sp>
        <p:nvSpPr>
          <p:cNvPr id="1126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11FA1ED-D268-44E3-B287-4AF2872B5432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5009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10B5F1-8B80-4498-8A8A-D3AB54E5779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10B5F1-8B80-4498-8A8A-D3AB54E5779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01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10B5F1-8B80-4498-8A8A-D3AB54E5779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05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10B5F1-8B80-4498-8A8A-D3AB54E5779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57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0583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174B5-4702-4431-81EF-FE0F54058ABE}" type="datetimeFigureOut">
              <a:rPr lang="en-US"/>
              <a:pPr>
                <a:defRPr/>
              </a:pPr>
              <a:t>9/4/2019</a:t>
            </a:fld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B97D22-448A-455B-8502-4B45A18D5226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74852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1653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6429375"/>
            <a:ext cx="1304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6246813"/>
            <a:ext cx="611188" cy="611187"/>
          </a:xfrm>
          <a:prstGeom prst="rect">
            <a:avLst/>
          </a:prstGeom>
          <a:solidFill>
            <a:srgbClr val="B93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0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99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99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jpeg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239838"/>
          </a:xfrm>
          <a:prstGeom prst="rect">
            <a:avLst/>
          </a:prstGeom>
          <a:solidFill>
            <a:srgbClr val="00B8D7"/>
          </a:solidFill>
          <a:ln w="28575" cap="flat" cmpd="sng" algn="ctr">
            <a:noFill/>
            <a:prstDash val="sysDash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sr-Cyrl-RS" b="1" dirty="0">
                <a:solidFill>
                  <a:schemeClr val="bg1"/>
                </a:solidFill>
              </a:rPr>
              <a:t>ГОДИШЊА ДОБА</a:t>
            </a:r>
            <a:endParaRPr lang="x-none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1AA0D5-C8F2-44FA-B4EF-E54608AE2AE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73574" y="2253997"/>
            <a:ext cx="9593774" cy="276592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052434-63C7-4315-BEFB-7F50B8258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193" y="1590184"/>
            <a:ext cx="2009775" cy="15287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B712B49-D700-4804-B61E-B625AE07FEA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00B8D7"/>
          </a:solidFill>
          <a:ln w="28575" cap="flat" cmpd="sng" algn="ctr">
            <a:noFill/>
            <a:prstDash val="sysDash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sr-Cyrl-RS" b="1" dirty="0">
                <a:solidFill>
                  <a:schemeClr val="bg1"/>
                </a:solidFill>
              </a:rPr>
              <a:t>Самостални рад ученика</a:t>
            </a:r>
            <a:endParaRPr lang="x-none" b="1" dirty="0">
              <a:solidFill>
                <a:schemeClr val="bg1"/>
              </a:solidFill>
            </a:endParaRPr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67BE9D4F-6BA3-47AE-8C06-5EF79CD204C9}"/>
              </a:ext>
            </a:extLst>
          </p:cNvPr>
          <p:cNvSpPr/>
          <p:nvPr/>
        </p:nvSpPr>
        <p:spPr>
          <a:xfrm>
            <a:off x="8467" y="921651"/>
            <a:ext cx="2357438" cy="1374775"/>
          </a:xfrm>
          <a:prstGeom prst="cloud">
            <a:avLst/>
          </a:prstGeom>
          <a:solidFill>
            <a:schemeClr val="bg1"/>
          </a:solidFill>
          <a:ln>
            <a:solidFill>
              <a:srgbClr val="00B8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sr-Latn-RS" sz="2000" b="1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6ABAD4-B540-4B6D-B713-F3A5851F73B8}"/>
              </a:ext>
            </a:extLst>
          </p:cNvPr>
          <p:cNvSpPr/>
          <p:nvPr/>
        </p:nvSpPr>
        <p:spPr>
          <a:xfrm>
            <a:off x="468240" y="1217876"/>
            <a:ext cx="14378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RS" sz="4000" b="1" dirty="0">
                <a:solidFill>
                  <a:srgbClr val="00B8D7"/>
                </a:solidFill>
                <a:latin typeface="Calibri" panose="020F0502020204030204" pitchFamily="34" charset="0"/>
              </a:rPr>
              <a:t>ЈЕСЕН</a:t>
            </a:r>
            <a:endParaRPr lang="en-US" sz="4000" b="1" dirty="0">
              <a:solidFill>
                <a:srgbClr val="00B8D7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A8F339-E58E-42ED-9B2A-7501DAD7DA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1123" y="4942960"/>
            <a:ext cx="2013684" cy="14763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B8D79A-9D9C-426A-A792-2B6CA722E2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6193" y="3271890"/>
            <a:ext cx="2038349" cy="1528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EA43D3-7DF5-45CB-B278-2AD7F09E97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3604" y="1568229"/>
            <a:ext cx="2061203" cy="1550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593AC4-8A75-4FA0-ACEC-6354F4C647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6965" y="1568229"/>
            <a:ext cx="2156934" cy="16341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6D1BC0-F4F1-4702-9167-637E53C114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5881" y="3271890"/>
            <a:ext cx="2102831" cy="1550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E027F6-F83F-4E5C-988D-FA6E547D18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8019" y="3332646"/>
            <a:ext cx="2156934" cy="1610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58371C-3E71-468D-88F8-FF415BCAD2C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96193" y="4953593"/>
            <a:ext cx="2013685" cy="15161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FB6AED-C131-41FD-B746-23BFFD27DBF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99644" y="4942960"/>
            <a:ext cx="2013684" cy="15677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64401474"/>
      </p:ext>
    </p:extLst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513E8889-0229-4654-A841-2969AF997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74016" y="1785033"/>
            <a:ext cx="2294185" cy="15290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B712B49-D700-4804-B61E-B625AE07FEA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00B8D7"/>
          </a:solidFill>
          <a:ln w="28575" cap="flat" cmpd="sng" algn="ctr">
            <a:noFill/>
            <a:prstDash val="sysDash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sr-Cyrl-RS" b="1" dirty="0">
                <a:solidFill>
                  <a:schemeClr val="bg1"/>
                </a:solidFill>
              </a:rPr>
              <a:t>Самостални рад ученика</a:t>
            </a:r>
            <a:endParaRPr lang="x-none" b="1" dirty="0">
              <a:solidFill>
                <a:schemeClr val="bg1"/>
              </a:solidFill>
            </a:endParaRPr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67BE9D4F-6BA3-47AE-8C06-5EF79CD204C9}"/>
              </a:ext>
            </a:extLst>
          </p:cNvPr>
          <p:cNvSpPr/>
          <p:nvPr/>
        </p:nvSpPr>
        <p:spPr>
          <a:xfrm>
            <a:off x="8467" y="921651"/>
            <a:ext cx="2357438" cy="1374775"/>
          </a:xfrm>
          <a:prstGeom prst="cloud">
            <a:avLst/>
          </a:prstGeom>
          <a:solidFill>
            <a:schemeClr val="bg1"/>
          </a:solidFill>
          <a:ln>
            <a:solidFill>
              <a:srgbClr val="00B8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sr-Latn-RS" sz="2000" b="1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6ABAD4-B540-4B6D-B713-F3A5851F73B8}"/>
              </a:ext>
            </a:extLst>
          </p:cNvPr>
          <p:cNvSpPr/>
          <p:nvPr/>
        </p:nvSpPr>
        <p:spPr>
          <a:xfrm>
            <a:off x="423998" y="1217876"/>
            <a:ext cx="15263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RS" sz="4000" b="1" dirty="0">
                <a:solidFill>
                  <a:srgbClr val="00B8D7"/>
                </a:solidFill>
                <a:latin typeface="Calibri" panose="020F0502020204030204" pitchFamily="34" charset="0"/>
              </a:rPr>
              <a:t>ЗИМА</a:t>
            </a:r>
            <a:endParaRPr lang="en-US" sz="4000" b="1" dirty="0">
              <a:solidFill>
                <a:srgbClr val="00B8D7"/>
              </a:solidFill>
              <a:latin typeface="Calibri" panose="020F0502020204030204" pitchFamily="34" charset="0"/>
            </a:endParaRPr>
          </a:p>
        </p:txBody>
      </p:sp>
      <p:pic>
        <p:nvPicPr>
          <p:cNvPr id="7174" name="Picture 6">
            <a:extLst>
              <a:ext uri="{FF2B5EF4-FFF2-40B4-BE49-F238E27FC236}">
                <a16:creationId xmlns:a16="http://schemas.microsoft.com/office/drawing/2014/main" id="{CB9F10EC-1236-47CD-AC5A-93163036C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32303" y="5163550"/>
            <a:ext cx="2318095" cy="15455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0E3684-37C4-4DC6-8B4F-A3FE6EFE8F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5288" y="3406440"/>
            <a:ext cx="2125376" cy="1545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797E5E-6790-4359-A378-9851371F45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4993" y="5126423"/>
            <a:ext cx="2125376" cy="1592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9C7AE0-B274-4AB0-B2E4-D2CC30E589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9036" y="3406440"/>
            <a:ext cx="1990725" cy="1533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5ED3B3-AEFE-459D-94D9-41639114BA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9036" y="1737829"/>
            <a:ext cx="1990725" cy="149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BA1876-9DBB-4169-8241-3AA257D185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17372" y="1748655"/>
            <a:ext cx="1990725" cy="15035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4A7473-830D-40B4-8178-B62FB680DC9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19036" y="5163550"/>
            <a:ext cx="2005013" cy="1533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231E3D-520A-481C-8CF6-B1492DE1C88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76237" y="3422249"/>
            <a:ext cx="2111734" cy="15608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395063662"/>
      </p:ext>
    </p:extLst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ertical Scroll 5"/>
          <p:cNvSpPr/>
          <p:nvPr/>
        </p:nvSpPr>
        <p:spPr>
          <a:xfrm>
            <a:off x="4955547" y="1447800"/>
            <a:ext cx="4114800" cy="4267200"/>
          </a:xfrm>
          <a:prstGeom prst="verticalScroll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Током године смењују се четири годишња доба: </a:t>
            </a:r>
            <a:r>
              <a:rPr lang="ru-RU" sz="3200" b="1" u="sng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ПРОЛЕЋЕ, ЛЕТО, ЈЕСЕН И ЗИМА</a:t>
            </a:r>
            <a:r>
              <a:rPr lang="ru-RU" sz="32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E1B84ECA-1502-43EB-8AF6-EA83BBBABD89}"/>
              </a:ext>
            </a:extLst>
          </p:cNvPr>
          <p:cNvSpPr/>
          <p:nvPr/>
        </p:nvSpPr>
        <p:spPr>
          <a:xfrm flipH="1">
            <a:off x="579246" y="4267200"/>
            <a:ext cx="3992753" cy="2514600"/>
          </a:xfrm>
          <a:prstGeom prst="cloud">
            <a:avLst/>
          </a:prstGeom>
          <a:solidFill>
            <a:schemeClr val="bg1"/>
          </a:solidFill>
          <a:ln>
            <a:solidFill>
              <a:srgbClr val="00B8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E102D4-D27F-4308-BE5A-A06D775C77DF}"/>
              </a:ext>
            </a:extLst>
          </p:cNvPr>
          <p:cNvSpPr txBox="1"/>
          <p:nvPr/>
        </p:nvSpPr>
        <p:spPr>
          <a:xfrm>
            <a:off x="1011905" y="4535978"/>
            <a:ext cx="3122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+mn-lt"/>
                <a:cs typeface="+mn-cs"/>
              </a:rPr>
              <a:t>Које је твоје омиљено годишње доба?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1474C7-948A-4CAE-A64D-960837089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48" y="1157791"/>
            <a:ext cx="3992751" cy="2041310"/>
          </a:xfrm>
          <a:prstGeom prst="rect">
            <a:avLst/>
          </a:prstGeom>
          <a:ln w="76200">
            <a:solidFill>
              <a:srgbClr val="F18522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3BBF4D4-9208-4281-922E-1B4D5241E278}"/>
              </a:ext>
            </a:extLst>
          </p:cNvPr>
          <p:cNvSpPr/>
          <p:nvPr/>
        </p:nvSpPr>
        <p:spPr>
          <a:xfrm>
            <a:off x="940406" y="429976"/>
            <a:ext cx="15244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RS" sz="4000" b="1" dirty="0">
                <a:solidFill>
                  <a:srgbClr val="00B8D7"/>
                </a:solidFill>
                <a:latin typeface="Calibri" panose="020F0502020204030204" pitchFamily="34" charset="0"/>
              </a:rPr>
              <a:t>РЕБУС</a:t>
            </a:r>
            <a:endParaRPr lang="en-US" sz="4000" b="1" dirty="0">
              <a:solidFill>
                <a:srgbClr val="00B8D7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7D1635-12B4-4180-B384-9364C313E14D}"/>
              </a:ext>
            </a:extLst>
          </p:cNvPr>
          <p:cNvSpPr txBox="1"/>
          <p:nvPr/>
        </p:nvSpPr>
        <p:spPr>
          <a:xfrm>
            <a:off x="2762868" y="3199101"/>
            <a:ext cx="2000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>
                <a:latin typeface="+mn-lt"/>
                <a:cs typeface="+mn-cs"/>
              </a:rPr>
              <a:t>ГОДИНА</a:t>
            </a:r>
            <a:endParaRPr lang="en-GB" sz="3200" b="1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981220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D4839AE-E4DA-48E3-AD36-446FA197BEDF}"/>
              </a:ext>
            </a:extLst>
          </p:cNvPr>
          <p:cNvSpPr/>
          <p:nvPr/>
        </p:nvSpPr>
        <p:spPr>
          <a:xfrm>
            <a:off x="253736" y="409038"/>
            <a:ext cx="8636528" cy="5822950"/>
          </a:xfrm>
          <a:prstGeom prst="roundRect">
            <a:avLst/>
          </a:prstGeom>
          <a:solidFill>
            <a:schemeClr val="bg1"/>
          </a:solidFill>
          <a:ln w="282575">
            <a:solidFill>
              <a:srgbClr val="00B8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dirty="0"/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31D785B4-3418-4C37-BC7A-E56439E6C2B8}"/>
              </a:ext>
            </a:extLst>
          </p:cNvPr>
          <p:cNvSpPr/>
          <p:nvPr/>
        </p:nvSpPr>
        <p:spPr>
          <a:xfrm>
            <a:off x="25400" y="104775"/>
            <a:ext cx="2357438" cy="1374775"/>
          </a:xfrm>
          <a:prstGeom prst="cloud">
            <a:avLst/>
          </a:prstGeom>
          <a:solidFill>
            <a:schemeClr val="bg1"/>
          </a:solidFill>
          <a:ln>
            <a:solidFill>
              <a:srgbClr val="00B8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sr-Latn-RS" sz="2000" b="1" dirty="0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88C7ACD-B70F-47F0-809E-925F2FB28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519" y="425450"/>
            <a:ext cx="12192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r-Cyrl-RS" altLang="sr-Latn-RS" sz="4000" b="1" dirty="0">
                <a:solidFill>
                  <a:srgbClr val="00B8D7"/>
                </a:solidFill>
                <a:latin typeface="Calibri" panose="020F0502020204030204" pitchFamily="34" charset="0"/>
              </a:rPr>
              <a:t>Игра</a:t>
            </a:r>
            <a:endParaRPr lang="en-US" altLang="sr-Latn-RS" sz="4000" b="1" dirty="0">
              <a:solidFill>
                <a:srgbClr val="00B8D7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5676B0-9E48-402E-8F7D-E764F1A6F2AC}"/>
              </a:ext>
            </a:extLst>
          </p:cNvPr>
          <p:cNvSpPr/>
          <p:nvPr/>
        </p:nvSpPr>
        <p:spPr>
          <a:xfrm>
            <a:off x="3234134" y="991454"/>
            <a:ext cx="26757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sr-Cyrl-RS" sz="4000" b="1" dirty="0">
                <a:solidFill>
                  <a:srgbClr val="00B8D7"/>
                </a:solidFill>
                <a:latin typeface="Calibri" panose="020F0502020204030204" pitchFamily="34" charset="0"/>
              </a:rPr>
              <a:t>Рођендани</a:t>
            </a:r>
            <a:endParaRPr lang="en-US" sz="4000" b="1" dirty="0">
              <a:solidFill>
                <a:srgbClr val="00B8D7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02E8C8-865F-4B25-B310-779CA10E2718}"/>
              </a:ext>
            </a:extLst>
          </p:cNvPr>
          <p:cNvSpPr txBox="1"/>
          <p:nvPr/>
        </p:nvSpPr>
        <p:spPr>
          <a:xfrm>
            <a:off x="685800" y="1919129"/>
            <a:ext cx="77724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800" b="1" dirty="0">
                <a:latin typeface="+mn-lt"/>
              </a:rPr>
              <a:t>Нека устану ученици који славе рођендан у мају...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800" b="1" dirty="0">
                <a:latin typeface="+mn-lt"/>
              </a:rPr>
              <a:t>Нека устану ученици који славе рођендан у септембру...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800" b="1" dirty="0">
                <a:latin typeface="+mn-lt"/>
              </a:rPr>
              <a:t>Нека устану ученици који славе рођендан када је зима...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800" b="1" dirty="0">
                <a:latin typeface="+mn-lt"/>
              </a:rPr>
              <a:t>Нека устану ученици који славе рођендан у пролеће... </a:t>
            </a:r>
            <a:endParaRPr lang="en-US" sz="2800" b="1" dirty="0">
              <a:latin typeface="+mn-lt"/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718F9D-060E-4AAC-B122-29EE9A316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92" y="1202332"/>
            <a:ext cx="7762055" cy="5674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59DDA3F-2C5D-4DDF-A3BF-2EB35F53450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00B8D7"/>
          </a:solidFill>
          <a:ln w="28575" cap="flat" cmpd="sng" algn="ctr">
            <a:noFill/>
            <a:prstDash val="sysDash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sr-Cyrl-RS" b="1" dirty="0">
                <a:solidFill>
                  <a:schemeClr val="bg1"/>
                </a:solidFill>
              </a:rPr>
              <a:t>Пролеће </a:t>
            </a:r>
            <a:endParaRPr lang="x-none" b="1" dirty="0">
              <a:solidFill>
                <a:schemeClr val="bg1"/>
              </a:solidFill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75B33EE3-7D30-473C-8C46-E94AF63E4088}"/>
              </a:ext>
            </a:extLst>
          </p:cNvPr>
          <p:cNvSpPr/>
          <p:nvPr/>
        </p:nvSpPr>
        <p:spPr>
          <a:xfrm flipH="1">
            <a:off x="-1" y="510518"/>
            <a:ext cx="3727413" cy="2393077"/>
          </a:xfrm>
          <a:prstGeom prst="cloud">
            <a:avLst/>
          </a:prstGeom>
          <a:solidFill>
            <a:schemeClr val="bg1"/>
          </a:solidFill>
          <a:ln>
            <a:solidFill>
              <a:srgbClr val="00B8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5C48EC-974D-4FFE-9ECD-625EDFF18E82}"/>
              </a:ext>
            </a:extLst>
          </p:cNvPr>
          <p:cNvSpPr txBox="1"/>
          <p:nvPr/>
        </p:nvSpPr>
        <p:spPr>
          <a:xfrm>
            <a:off x="431762" y="898773"/>
            <a:ext cx="28638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+mn-lt"/>
                <a:cs typeface="+mn-cs"/>
              </a:rPr>
              <a:t>Ког датума најчешће почиње? </a:t>
            </a:r>
          </a:p>
          <a:p>
            <a:pPr algn="ctr"/>
            <a:r>
              <a:rPr lang="ru-RU" sz="2400" b="1" dirty="0">
                <a:latin typeface="+mn-lt"/>
                <a:cs typeface="+mn-cs"/>
              </a:rPr>
              <a:t>Како се назива тај дан?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14F4052C-090A-4C43-9AE7-91328DD9BDB5}"/>
              </a:ext>
            </a:extLst>
          </p:cNvPr>
          <p:cNvSpPr/>
          <p:nvPr/>
        </p:nvSpPr>
        <p:spPr>
          <a:xfrm>
            <a:off x="5370637" y="775662"/>
            <a:ext cx="3356114" cy="1692771"/>
          </a:xfrm>
          <a:prstGeom prst="cloud">
            <a:avLst/>
          </a:prstGeom>
          <a:solidFill>
            <a:schemeClr val="bg1"/>
          </a:solidFill>
          <a:ln>
            <a:solidFill>
              <a:srgbClr val="00B8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6A18C6-A11F-4365-B802-11BCC9B7D259}"/>
              </a:ext>
            </a:extLst>
          </p:cNvPr>
          <p:cNvSpPr txBox="1"/>
          <p:nvPr/>
        </p:nvSpPr>
        <p:spPr>
          <a:xfrm>
            <a:off x="5370637" y="1228210"/>
            <a:ext cx="3356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+mn-lt"/>
                <a:cs typeface="+mn-cs"/>
              </a:rPr>
              <a:t>T</a:t>
            </a:r>
            <a:r>
              <a:rPr lang="ru-RU" sz="2400" b="1" dirty="0">
                <a:latin typeface="+mn-lt"/>
                <a:cs typeface="+mn-cs"/>
              </a:rPr>
              <a:t>рајање обданице и ноћи.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FCE5FD-0EF3-454B-A531-3ADFBF892BA9}"/>
              </a:ext>
            </a:extLst>
          </p:cNvPr>
          <p:cNvSpPr txBox="1"/>
          <p:nvPr/>
        </p:nvSpPr>
        <p:spPr>
          <a:xfrm>
            <a:off x="838200" y="3039127"/>
            <a:ext cx="3124200" cy="2145268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>
                <a:latin typeface="+mn-lt"/>
                <a:ea typeface="Calibri"/>
                <a:cs typeface="Times New Roman"/>
              </a:rPr>
              <a:t>Дан почетка пролећа је најчешће 21. март и назива се пролећна равнодневница.</a:t>
            </a:r>
            <a:endParaRPr lang="en-US" sz="2400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A7A50A-50C0-4896-A2E1-E3E60F926164}"/>
              </a:ext>
            </a:extLst>
          </p:cNvPr>
          <p:cNvSpPr txBox="1"/>
          <p:nvPr/>
        </p:nvSpPr>
        <p:spPr>
          <a:xfrm>
            <a:off x="5348923" y="2729993"/>
            <a:ext cx="2956877" cy="2962513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+mn-lt"/>
                <a:ea typeface="Calibri"/>
                <a:cs typeface="Times New Roman"/>
              </a:rPr>
              <a:t>Обданица и ноћ трају једнако – 12 сати. Од тада се обданица продужава, а ноћ скраћује све до почетка лета.</a:t>
            </a:r>
          </a:p>
        </p:txBody>
      </p:sp>
    </p:spTree>
    <p:extLst>
      <p:ext uri="{BB962C8B-B14F-4D97-AF65-F5344CB8AC3E}">
        <p14:creationId xmlns:p14="http://schemas.microsoft.com/office/powerpoint/2010/main" val="108782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3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B189CC-ADD1-4CA3-A343-BDA277A5F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407" y="1519023"/>
            <a:ext cx="6439185" cy="4949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2474E760-6211-4230-BCA2-B3E21D34C6C0}"/>
              </a:ext>
            </a:extLst>
          </p:cNvPr>
          <p:cNvSpPr/>
          <p:nvPr/>
        </p:nvSpPr>
        <p:spPr>
          <a:xfrm>
            <a:off x="5669189" y="119727"/>
            <a:ext cx="3149639" cy="1245662"/>
          </a:xfrm>
          <a:prstGeom prst="cloud">
            <a:avLst/>
          </a:prstGeom>
          <a:solidFill>
            <a:schemeClr val="bg1"/>
          </a:solidFill>
          <a:ln>
            <a:solidFill>
              <a:srgbClr val="00B8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sr-Latn-RS" sz="2000" b="1" dirty="0">
              <a:solidFill>
                <a:schemeClr val="tx1"/>
              </a:solidFill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1C4A1C8B-FEE5-4217-BF6F-3B34BA2E8C32}"/>
              </a:ext>
            </a:extLst>
          </p:cNvPr>
          <p:cNvSpPr/>
          <p:nvPr/>
        </p:nvSpPr>
        <p:spPr>
          <a:xfrm flipH="1">
            <a:off x="32657" y="95020"/>
            <a:ext cx="3727413" cy="2004082"/>
          </a:xfrm>
          <a:prstGeom prst="cloud">
            <a:avLst/>
          </a:prstGeom>
          <a:solidFill>
            <a:schemeClr val="bg1"/>
          </a:solidFill>
          <a:ln>
            <a:solidFill>
              <a:srgbClr val="00B8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96C3CB-ABB4-489B-B491-3D3518362B53}"/>
              </a:ext>
            </a:extLst>
          </p:cNvPr>
          <p:cNvSpPr txBox="1"/>
          <p:nvPr/>
        </p:nvSpPr>
        <p:spPr>
          <a:xfrm>
            <a:off x="464421" y="483274"/>
            <a:ext cx="2863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+mn-lt"/>
                <a:cs typeface="+mn-cs"/>
              </a:rPr>
              <a:t>Mесеци који припадају овом годишњем добу.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95C46F-6C4B-424E-9F9A-EB58B3C44882}"/>
              </a:ext>
            </a:extLst>
          </p:cNvPr>
          <p:cNvSpPr txBox="1"/>
          <p:nvPr/>
        </p:nvSpPr>
        <p:spPr>
          <a:xfrm>
            <a:off x="5954942" y="407054"/>
            <a:ext cx="2863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>
                <a:latin typeface="+mn-lt"/>
                <a:cs typeface="+mn-cs"/>
              </a:rPr>
              <a:t>Какво је време?</a:t>
            </a:r>
            <a:endParaRPr lang="ru-RU" sz="2400" b="1" dirty="0">
              <a:latin typeface="+mn-lt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2A8CA6-9C58-4A4E-8536-0CC6EB3814B9}"/>
              </a:ext>
            </a:extLst>
          </p:cNvPr>
          <p:cNvSpPr txBox="1"/>
          <p:nvPr/>
        </p:nvSpPr>
        <p:spPr>
          <a:xfrm>
            <a:off x="442650" y="2257139"/>
            <a:ext cx="2863886" cy="1736646"/>
          </a:xfrm>
          <a:prstGeom prst="round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+mn-lt"/>
                <a:cs typeface="+mn-cs"/>
              </a:rPr>
              <a:t>Пролећни месеци су март, април и мај (и половина јуна).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BA4B4B-232C-4528-A80B-37ED736601F3}"/>
              </a:ext>
            </a:extLst>
          </p:cNvPr>
          <p:cNvSpPr txBox="1"/>
          <p:nvPr/>
        </p:nvSpPr>
        <p:spPr>
          <a:xfrm>
            <a:off x="5716363" y="2223737"/>
            <a:ext cx="2863886" cy="1736646"/>
          </a:xfrm>
          <a:prstGeom prst="round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+mn-lt"/>
                <a:cs typeface="+mn-cs"/>
              </a:rPr>
              <a:t>У пролеће су дани све топлији и има више сунчеве светлости.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BF1005-D105-453C-A30B-E6FEEC52D3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583"/>
          <a:stretch/>
        </p:blipFill>
        <p:spPr>
          <a:xfrm>
            <a:off x="2666999" y="290036"/>
            <a:ext cx="6438901" cy="194421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8C31D31-630F-478E-B1BD-45F62EC613E0}"/>
              </a:ext>
            </a:extLst>
          </p:cNvPr>
          <p:cNvSpPr/>
          <p:nvPr/>
        </p:nvSpPr>
        <p:spPr>
          <a:xfrm>
            <a:off x="6096000" y="290036"/>
            <a:ext cx="1600200" cy="1843564"/>
          </a:xfrm>
          <a:prstGeom prst="ellipse">
            <a:avLst/>
          </a:prstGeom>
          <a:noFill/>
          <a:ln w="57150">
            <a:solidFill>
              <a:srgbClr val="00B8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7ABD79-57A8-47A9-92CA-CBD860D490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583" r="34398"/>
          <a:stretch/>
        </p:blipFill>
        <p:spPr>
          <a:xfrm>
            <a:off x="2650067" y="2525805"/>
            <a:ext cx="3293534" cy="19966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43DF57-0D19-40BF-A94F-81F5329C7C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0417"/>
          <a:stretch/>
        </p:blipFill>
        <p:spPr>
          <a:xfrm>
            <a:off x="-38099" y="290036"/>
            <a:ext cx="2705098" cy="19442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876CEE-34EE-4688-8C2A-1523D8D975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0417"/>
          <a:stretch/>
        </p:blipFill>
        <p:spPr>
          <a:xfrm>
            <a:off x="-55032" y="2525805"/>
            <a:ext cx="2705098" cy="19966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D79D9D-DD97-4532-BE54-751CEF84A3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4624864"/>
            <a:ext cx="2533650" cy="19431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F4D25E-5D94-41A1-8D5B-E0DC2E0D40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1176" y="4717737"/>
            <a:ext cx="2562225" cy="19526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123BE2-E25A-4D63-A281-AED489BF32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3601" y="2618333"/>
            <a:ext cx="3047999" cy="185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3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E2E2BA-6B8C-41D4-87AE-10FD2219813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39763"/>
            <a:ext cx="9144000" cy="976108"/>
          </a:xfrm>
          <a:prstGeom prst="rect">
            <a:avLst/>
          </a:prstGeom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BDF8F5E4-61B4-4F6B-B0B8-BE0812A65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39682" y="2135672"/>
            <a:ext cx="3292289" cy="43901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93C2D18-EFBF-4CC4-88EF-CE59B4A2B4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795" y="1701622"/>
            <a:ext cx="3303654" cy="25100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6B8EB8-9F65-4FCB-9A6C-31B1E0539F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890" y="4321586"/>
            <a:ext cx="3303654" cy="25080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81758776"/>
      </p:ext>
    </p:extLst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FE9C72-F3DF-4994-8F8E-4189F8B800F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33400"/>
            <a:ext cx="9144000" cy="7089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DA5A11-E7CF-4E11-A610-2F8A2803FBC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67" y="4442707"/>
            <a:ext cx="9144000" cy="12085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14CF43-1DD4-4298-86B6-8DC1F31240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64" y="1869064"/>
            <a:ext cx="2757488" cy="21086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B4DDBE-C815-448D-8702-709573A63C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3455" y="1869064"/>
            <a:ext cx="2757488" cy="21152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9F8D89-EE30-4DA6-BD51-A4C03EA9AE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9800" y="1845957"/>
            <a:ext cx="2868039" cy="213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75877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loud 21">
            <a:extLst>
              <a:ext uri="{FF2B5EF4-FFF2-40B4-BE49-F238E27FC236}">
                <a16:creationId xmlns:a16="http://schemas.microsoft.com/office/drawing/2014/main" id="{67BE9D4F-6BA3-47AE-8C06-5EF79CD204C9}"/>
              </a:ext>
            </a:extLst>
          </p:cNvPr>
          <p:cNvSpPr/>
          <p:nvPr/>
        </p:nvSpPr>
        <p:spPr>
          <a:xfrm>
            <a:off x="341679" y="1326013"/>
            <a:ext cx="2357438" cy="1374775"/>
          </a:xfrm>
          <a:prstGeom prst="cloud">
            <a:avLst/>
          </a:prstGeom>
          <a:solidFill>
            <a:schemeClr val="bg1"/>
          </a:solidFill>
          <a:ln>
            <a:solidFill>
              <a:srgbClr val="00B8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sr-Latn-RS" sz="2000" b="1" dirty="0">
              <a:solidFill>
                <a:schemeClr val="tx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B712B49-D700-4804-B61E-B625AE07FEA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00B8D7"/>
          </a:solidFill>
          <a:ln w="28575" cap="flat" cmpd="sng" algn="ctr">
            <a:noFill/>
            <a:prstDash val="sysDash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sr-Cyrl-RS" b="1" dirty="0">
                <a:solidFill>
                  <a:schemeClr val="bg1"/>
                </a:solidFill>
              </a:rPr>
              <a:t>Самостални рад ученика</a:t>
            </a:r>
            <a:endParaRPr lang="x-none" b="1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6ABAD4-B540-4B6D-B713-F3A5851F73B8}"/>
              </a:ext>
            </a:extLst>
          </p:cNvPr>
          <p:cNvSpPr/>
          <p:nvPr/>
        </p:nvSpPr>
        <p:spPr>
          <a:xfrm>
            <a:off x="848804" y="1622238"/>
            <a:ext cx="13431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RS" sz="4000" b="1" dirty="0">
                <a:solidFill>
                  <a:srgbClr val="00B8D7"/>
                </a:solidFill>
                <a:latin typeface="Calibri" panose="020F0502020204030204" pitchFamily="34" charset="0"/>
              </a:rPr>
              <a:t>ЛЕТО</a:t>
            </a:r>
            <a:endParaRPr lang="en-US" sz="4000" b="1" dirty="0">
              <a:solidFill>
                <a:srgbClr val="00B8D7"/>
              </a:solidFill>
              <a:latin typeface="Calibri" panose="020F0502020204030204" pitchFamily="34" charset="0"/>
            </a:endParaRPr>
          </a:p>
        </p:txBody>
      </p:sp>
      <p:pic>
        <p:nvPicPr>
          <p:cNvPr id="5130" name="Picture 10">
            <a:extLst>
              <a:ext uri="{FF2B5EF4-FFF2-40B4-BE49-F238E27FC236}">
                <a16:creationId xmlns:a16="http://schemas.microsoft.com/office/drawing/2014/main" id="{A8D7F53E-DEBC-4F55-B1D5-03BC89755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1626" y="1251572"/>
            <a:ext cx="2026149" cy="13510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A3BB2B-993F-4C5E-9883-E36910C2EC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147" y="2977722"/>
            <a:ext cx="2171700" cy="1447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777B93-C01E-4898-B23B-113A801B9D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3632" y="4673850"/>
            <a:ext cx="2065867" cy="16085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E6118F-A4E9-4A77-A029-8584630A26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1700" y="4673850"/>
            <a:ext cx="2171701" cy="16373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576D3E-2BBD-458C-80B9-1A7AEAD6B7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1163" y="1277223"/>
            <a:ext cx="2098389" cy="16085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6B90BB-7A14-4845-BD8B-B94435E4C6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547" y="4652321"/>
            <a:ext cx="2171701" cy="1651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CCF898-D39E-4487-B944-F55A042DA2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13142" y="3000534"/>
            <a:ext cx="2098389" cy="15803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A770BB-501F-417A-96F6-6851AFD9CAE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81700" y="2907551"/>
            <a:ext cx="2171701" cy="16304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67148641"/>
      </p:ext>
    </p:extLst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2860</TotalTime>
  <Words>181</Words>
  <Application>Microsoft Office PowerPoint</Application>
  <PresentationFormat>On-screen Show (4:3)</PresentationFormat>
  <Paragraphs>39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emilija.kovacevic</dc:creator>
  <cp:lastModifiedBy>Milica Vujnovic</cp:lastModifiedBy>
  <cp:revision>174</cp:revision>
  <dcterms:created xsi:type="dcterms:W3CDTF">2014-12-17T09:19:58Z</dcterms:created>
  <dcterms:modified xsi:type="dcterms:W3CDTF">2019-09-04T14:27:54Z</dcterms:modified>
</cp:coreProperties>
</file>