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16"/>
  </p:notesMasterIdLst>
  <p:sldIdLst>
    <p:sldId id="344" r:id="rId3"/>
    <p:sldId id="330" r:id="rId4"/>
    <p:sldId id="346" r:id="rId5"/>
    <p:sldId id="331" r:id="rId6"/>
    <p:sldId id="333" r:id="rId7"/>
    <p:sldId id="336" r:id="rId8"/>
    <p:sldId id="334" r:id="rId9"/>
    <p:sldId id="337" r:id="rId10"/>
    <p:sldId id="338" r:id="rId11"/>
    <p:sldId id="339" r:id="rId12"/>
    <p:sldId id="342" r:id="rId13"/>
    <p:sldId id="343" r:id="rId14"/>
    <p:sldId id="347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522"/>
    <a:srgbClr val="B93679"/>
    <a:srgbClr val="993366"/>
    <a:srgbClr val="A66700"/>
    <a:srgbClr val="87D1F6"/>
    <a:srgbClr val="97C11F"/>
    <a:srgbClr val="E40311"/>
    <a:srgbClr val="A17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73" autoAdjust="0"/>
  </p:normalViewPr>
  <p:slideViewPr>
    <p:cSldViewPr>
      <p:cViewPr varScale="1">
        <p:scale>
          <a:sx n="105" d="100"/>
          <a:sy n="105" d="100"/>
        </p:scale>
        <p:origin x="107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992F2E6-F7C1-49FB-AC87-CC6AC4C071C3}" type="datetimeFigureOut">
              <a:rPr lang="en-US"/>
              <a:pPr>
                <a:defRPr/>
              </a:pPr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67651D5-E3A7-4ECF-A06D-8B2275A49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04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F76EB8-DEEC-4556-BD3E-7BF4B224502E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038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 baseline="30000" dirty="0"/>
              <a:t>*</a:t>
            </a:r>
            <a:r>
              <a:rPr lang="ru-RU" altLang="en-US" dirty="0"/>
              <a:t>Молимо поштоване колеге да пре приказивања видео и аудио записа провере доступност и садржај материјала.</a:t>
            </a:r>
          </a:p>
          <a:p>
            <a:pPr eaLnBrk="1" hangingPunct="1">
              <a:spcBef>
                <a:spcPct val="0"/>
              </a:spcBef>
            </a:pPr>
            <a:r>
              <a:rPr lang="ru-RU" altLang="en-US" dirty="0"/>
              <a:t>ИК Нови Логос не гарантује да ће садржај увек бити доступан на адреси интернет странице коју препоручује.</a:t>
            </a: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F76EB8-DEEC-4556-BD3E-7BF4B224502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77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15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44F8C-CFBB-4957-9189-50E7BA5EB5BD}" type="datetimeFigureOut">
              <a:rPr lang="en-US"/>
              <a:pPr>
                <a:defRPr/>
              </a:pPr>
              <a:t>9/4/2019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A8307C-267F-458F-B4EC-6A467A3DE0E6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48835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02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6429375"/>
            <a:ext cx="1304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6246813"/>
            <a:ext cx="611188" cy="611187"/>
          </a:xfrm>
          <a:prstGeom prst="rect">
            <a:avLst/>
          </a:prstGeom>
          <a:solidFill>
            <a:srgbClr val="B93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99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99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BX3uqsBDJ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899592" y="4815680"/>
            <a:ext cx="7344816" cy="1512168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b="1" dirty="0">
                <a:solidFill>
                  <a:schemeClr val="tx1"/>
                </a:solidFill>
              </a:rPr>
              <a:t>Делови тела</a:t>
            </a:r>
            <a:r>
              <a:rPr lang="sr-Latn-RS" sz="3200" b="1" dirty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биљака и животиња прилагођени су средини у којој оне</a:t>
            </a:r>
            <a:r>
              <a:rPr lang="sr-Latn-RS" sz="3200" b="1" dirty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живе и њиховом начину живота.</a:t>
            </a:r>
            <a:endParaRPr lang="sr-Latn-RS" sz="3200" b="1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2F848-39CD-497D-BC11-DA5B5FA9269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chemeClr val="accent3"/>
          </a:solidFill>
          <a:ln w="28575" cap="flat" cmpd="sng" algn="ctr">
            <a:noFill/>
            <a:prstDash val="sysDash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/>
              <a:t>Сваки део тела има своју улогу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183F4C8-E3B1-4524-9C55-10B288B32720}"/>
              </a:ext>
            </a:extLst>
          </p:cNvPr>
          <p:cNvSpPr/>
          <p:nvPr/>
        </p:nvSpPr>
        <p:spPr>
          <a:xfrm>
            <a:off x="217509" y="1628800"/>
            <a:ext cx="4678758" cy="2808312"/>
          </a:xfrm>
          <a:prstGeom prst="cloud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sr-Latn-RS" sz="96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E91CB-AEE3-4396-9688-813B7C53BFA9}"/>
              </a:ext>
            </a:extLst>
          </p:cNvPr>
          <p:cNvSpPr txBox="1"/>
          <p:nvPr/>
        </p:nvSpPr>
        <p:spPr>
          <a:xfrm>
            <a:off x="577549" y="2309350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+mn-lt"/>
              </a:rPr>
              <a:t>Биљке, животиње и људи имају различите делове тела.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32A82D93-BC76-4D1D-B0F9-04DE68F1EB1E}"/>
              </a:ext>
            </a:extLst>
          </p:cNvPr>
          <p:cNvSpPr/>
          <p:nvPr/>
        </p:nvSpPr>
        <p:spPr>
          <a:xfrm>
            <a:off x="5140513" y="1524355"/>
            <a:ext cx="3839731" cy="1938992"/>
          </a:xfrm>
          <a:prstGeom prst="cloud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sr-Latn-RS" sz="96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C3AFEE-E0A8-42EC-9ED5-BFC73AEAE35F}"/>
              </a:ext>
            </a:extLst>
          </p:cNvPr>
          <p:cNvSpPr txBox="1"/>
          <p:nvPr/>
        </p:nvSpPr>
        <p:spPr>
          <a:xfrm>
            <a:off x="5554304" y="1861490"/>
            <a:ext cx="3012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+mn-lt"/>
              </a:rPr>
              <a:t>Сваки део тела је важан и има своју улогу.</a:t>
            </a:r>
          </a:p>
        </p:txBody>
      </p:sp>
    </p:spTree>
    <p:extLst>
      <p:ext uri="{BB962C8B-B14F-4D97-AF65-F5344CB8AC3E}">
        <p14:creationId xmlns:p14="http://schemas.microsoft.com/office/powerpoint/2010/main" val="4257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466" y="1124744"/>
            <a:ext cx="4998890" cy="4929207"/>
          </a:xfrm>
          <a:prstGeom prst="rect">
            <a:avLst/>
          </a:prstGeom>
        </p:spPr>
      </p:pic>
      <p:sp>
        <p:nvSpPr>
          <p:cNvPr id="5" name="Line Callout 2 4"/>
          <p:cNvSpPr/>
          <p:nvPr/>
        </p:nvSpPr>
        <p:spPr>
          <a:xfrm>
            <a:off x="5664223" y="1340768"/>
            <a:ext cx="3240360" cy="43204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611"/>
              <a:gd name="adj6" fmla="val -73280"/>
            </a:avLst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Нокти служе за заштиту осетљивих</a:t>
            </a:r>
          </a:p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врхова прстију на рукама и ногама.</a:t>
            </a:r>
          </a:p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Нокти на рукама помажу ти при</a:t>
            </a:r>
          </a:p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хватању ситних предмета и одлични</a:t>
            </a:r>
          </a:p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су за чешкање. Ако изгубиш нокат,</a:t>
            </a:r>
          </a:p>
          <a:p>
            <a:pPr algn="ctr" fontAlgn="ctr"/>
            <a:r>
              <a:rPr lang="sr-Cyrl-RS" sz="2200" b="1" dirty="0">
                <a:solidFill>
                  <a:schemeClr val="tx1"/>
                </a:solidFill>
              </a:rPr>
              <a:t>он ће поново </a:t>
            </a:r>
            <a:r>
              <a:rPr lang="sr-Cyrl-RS" sz="2200" b="1">
                <a:solidFill>
                  <a:schemeClr val="tx1"/>
                </a:solidFill>
              </a:rPr>
              <a:t>израсти.</a:t>
            </a:r>
            <a:endParaRPr lang="sr-Latn-RS" sz="2200" b="1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D672CF-E0CA-4077-A372-8C6F0B687D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chemeClr val="accent3"/>
          </a:solidFill>
          <a:ln w="28575" cap="flat" cmpd="sng" algn="ctr">
            <a:noFill/>
            <a:prstDash val="sysDash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/>
              <a:t>Нокти</a:t>
            </a:r>
          </a:p>
        </p:txBody>
      </p:sp>
    </p:spTree>
    <p:extLst>
      <p:ext uri="{BB962C8B-B14F-4D97-AF65-F5344CB8AC3E}">
        <p14:creationId xmlns:p14="http://schemas.microsoft.com/office/powerpoint/2010/main" val="856129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068" y="1772816"/>
            <a:ext cx="4515863" cy="4502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99929C-5CFF-44C2-9A8B-11FFEAA1AF71}"/>
              </a:ext>
            </a:extLst>
          </p:cNvPr>
          <p:cNvSpPr/>
          <p:nvPr/>
        </p:nvSpPr>
        <p:spPr>
          <a:xfrm>
            <a:off x="323528" y="237585"/>
            <a:ext cx="6552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spcAft>
                <a:spcPts val="565"/>
              </a:spcAft>
            </a:pPr>
            <a:r>
              <a:rPr lang="ru-RU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Нокте треба редовно сећи и одржавати их чистим.</a:t>
            </a:r>
          </a:p>
        </p:txBody>
      </p:sp>
    </p:spTree>
    <p:extLst>
      <p:ext uri="{BB962C8B-B14F-4D97-AF65-F5344CB8AC3E}">
        <p14:creationId xmlns:p14="http://schemas.microsoft.com/office/powerpoint/2010/main" val="2034475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7544" y="1196752"/>
            <a:ext cx="8352928" cy="1335654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Језик нам служи да осетимо </a:t>
            </a:r>
            <a:r>
              <a:rPr lang="sr-Cyrl-RS" sz="2200" b="1" dirty="0">
                <a:solidFill>
                  <a:schemeClr val="tx1"/>
                </a:solidFill>
              </a:rPr>
              <a:t>различите укусе. Не осећамо све укусе целим језиком. </a:t>
            </a:r>
            <a:r>
              <a:rPr lang="ru-RU" sz="2200" b="1" dirty="0">
                <a:solidFill>
                  <a:schemeClr val="tx1"/>
                </a:solidFill>
              </a:rPr>
              <a:t>Погледај на слици којим се</a:t>
            </a:r>
          </a:p>
          <a:p>
            <a:pPr algn="ctr" fontAlgn="ctr"/>
            <a:r>
              <a:rPr lang="sr-Cyrl-RS" sz="2200" b="1" dirty="0">
                <a:solidFill>
                  <a:schemeClr val="tx1"/>
                </a:solidFill>
              </a:rPr>
              <a:t>деловима језика осећају одређени укуси.</a:t>
            </a:r>
            <a:endParaRPr lang="sr-Latn-RS" sz="22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5B374-7298-4658-846B-EDB3EBF4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708920"/>
            <a:ext cx="5970240" cy="38284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44E9DB-E502-43B3-A5F9-DCA0BC4D2D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chemeClr val="accent3"/>
          </a:solidFill>
          <a:ln w="28575" cap="flat" cmpd="sng" algn="ctr">
            <a:noFill/>
            <a:prstDash val="sysDash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/>
              <a:t>Језик</a:t>
            </a:r>
          </a:p>
        </p:txBody>
      </p:sp>
    </p:spTree>
    <p:extLst>
      <p:ext uri="{BB962C8B-B14F-4D97-AF65-F5344CB8AC3E}">
        <p14:creationId xmlns:p14="http://schemas.microsoft.com/office/powerpoint/2010/main" val="200295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92528"/>
            <a:ext cx="4104406" cy="4104516"/>
          </a:xfrm>
          <a:prstGeom prst="star6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652120" y="1291032"/>
            <a:ext cx="2736304" cy="3880044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Људско тело је прекривено кожом. Oна штити тело од неких болести и повреда. Сви људи немају исту</a:t>
            </a:r>
          </a:p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боју коже. Неки су црни, други бели или жути.</a:t>
            </a:r>
            <a:endParaRPr lang="sr-Latn-RS" sz="22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3568" y="5554058"/>
            <a:ext cx="7992888" cy="720080"/>
          </a:xfrm>
          <a:prstGeom prst="horizontalScroll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Не заборави, без обзира на боју коже, сви људи су </a:t>
            </a:r>
            <a:r>
              <a:rPr lang="ru-RU" sz="2200" b="1">
                <a:solidFill>
                  <a:schemeClr val="tx1"/>
                </a:solidFill>
              </a:rPr>
              <a:t>исти.</a:t>
            </a:r>
            <a:endParaRPr lang="sr-Latn-RS" sz="2200" b="1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F75206-16F8-48C9-9AC1-5FCE5AB886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chemeClr val="accent3"/>
          </a:solidFill>
          <a:ln w="28575" cap="flat" cmpd="sng" algn="ctr">
            <a:noFill/>
            <a:prstDash val="sysDash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/>
              <a:t>Кожа</a:t>
            </a:r>
          </a:p>
        </p:txBody>
      </p:sp>
    </p:spTree>
    <p:extLst>
      <p:ext uri="{BB962C8B-B14F-4D97-AF65-F5344CB8AC3E}">
        <p14:creationId xmlns:p14="http://schemas.microsoft.com/office/powerpoint/2010/main" val="3026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583" y="226531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Делови биљке и њихова улога</a:t>
            </a:r>
            <a:endParaRPr lang="sr-Latn-RS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67" y="1509782"/>
            <a:ext cx="3855166" cy="383843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5780654" y="5706255"/>
            <a:ext cx="1728192" cy="504056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>
                <a:solidFill>
                  <a:schemeClr val="tx1"/>
                </a:solidFill>
              </a:rPr>
              <a:t>кактус</a:t>
            </a:r>
            <a:endParaRPr lang="sr-Latn-RS" sz="2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1520" y="1071684"/>
            <a:ext cx="4464496" cy="5141000"/>
          </a:xfrm>
          <a:prstGeom prst="verticalScroll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solidFill>
                  <a:schemeClr val="tx1"/>
                </a:solidFill>
              </a:rPr>
              <a:t>Кактус</a:t>
            </a:r>
            <a:r>
              <a:rPr lang="ru-RU" sz="2400" b="1" dirty="0">
                <a:solidFill>
                  <a:schemeClr val="tx1"/>
                </a:solidFill>
              </a:rPr>
              <a:t> има бодље уместо </a:t>
            </a:r>
            <a:r>
              <a:rPr lang="ru-RU" sz="2400" b="1" u="sng" dirty="0">
                <a:solidFill>
                  <a:schemeClr val="tx1"/>
                </a:solidFill>
              </a:rPr>
              <a:t>листова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да би се заштитио од биљоједа.</a:t>
            </a:r>
            <a:r>
              <a:rPr lang="sr-Latn-RS" sz="2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r-Latn-RS" sz="2400" b="1" dirty="0">
                <a:solidFill>
                  <a:schemeClr val="accent5">
                    <a:lumMod val="75000"/>
                  </a:schemeClr>
                </a:solidFill>
              </a:rPr>
              <a:t>У меснатом </a:t>
            </a:r>
            <a:r>
              <a:rPr lang="sr-Latn-RS" sz="2400" b="1" u="sng" dirty="0">
                <a:solidFill>
                  <a:schemeClr val="accent5">
                    <a:lumMod val="75000"/>
                  </a:schemeClr>
                </a:solidFill>
              </a:rPr>
              <a:t>стаблу</a:t>
            </a:r>
            <a:r>
              <a:rPr lang="sr-Latn-RS" sz="2400" b="1" dirty="0">
                <a:solidFill>
                  <a:schemeClr val="accent5">
                    <a:lumMod val="75000"/>
                  </a:schemeClr>
                </a:solidFill>
              </a:rPr>
              <a:t> чува воду. У зеленом </a:t>
            </a:r>
            <a:r>
              <a:rPr lang="sr-Latn-RS" sz="2400" b="1" u="sng" dirty="0">
                <a:solidFill>
                  <a:schemeClr val="accent5">
                    <a:lumMod val="75000"/>
                  </a:schemeClr>
                </a:solidFill>
              </a:rPr>
              <a:t>стаблу</a:t>
            </a:r>
            <a:r>
              <a:rPr lang="sr-Latn-RS" sz="2400" b="1" dirty="0">
                <a:solidFill>
                  <a:schemeClr val="accent5">
                    <a:lumMod val="75000"/>
                  </a:schemeClr>
                </a:solidFill>
              </a:rPr>
              <a:t> производи храну. </a:t>
            </a:r>
            <a:endParaRPr lang="sr-Latn-RS" sz="2400" b="1" dirty="0">
              <a:solidFill>
                <a:schemeClr val="tx1"/>
              </a:solidFill>
            </a:endParaRPr>
          </a:p>
          <a:p>
            <a:pPr algn="ctr"/>
            <a:r>
              <a:rPr lang="sr-Latn-RS" sz="2400" b="1" dirty="0">
                <a:solidFill>
                  <a:schemeClr val="tx1"/>
                </a:solidFill>
              </a:rPr>
              <a:t>Јарко обојен</a:t>
            </a:r>
            <a:r>
              <a:rPr lang="sr-Latn-RS" sz="2400" b="1" u="sng" dirty="0">
                <a:solidFill>
                  <a:schemeClr val="tx1"/>
                </a:solidFill>
              </a:rPr>
              <a:t> цвет </a:t>
            </a:r>
            <a:r>
              <a:rPr lang="sr-Latn-RS" sz="2400" b="1" dirty="0">
                <a:solidFill>
                  <a:schemeClr val="tx1"/>
                </a:solidFill>
              </a:rPr>
              <a:t>привлачи инсекте који кактусу помажу да произведе плод и семе.</a:t>
            </a:r>
          </a:p>
        </p:txBody>
      </p:sp>
    </p:spTree>
    <p:extLst>
      <p:ext uri="{BB962C8B-B14F-4D97-AF65-F5344CB8AC3E}">
        <p14:creationId xmlns:p14="http://schemas.microsoft.com/office/powerpoint/2010/main" val="10466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583" y="226531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Делови биљке и њихова улога</a:t>
            </a:r>
            <a:endParaRPr lang="sr-Latn-RS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80654" y="5706255"/>
            <a:ext cx="1728192" cy="504056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>
                <a:solidFill>
                  <a:schemeClr val="tx1"/>
                </a:solidFill>
              </a:rPr>
              <a:t>чичак</a:t>
            </a:r>
            <a:endParaRPr lang="sr-Latn-RS" sz="2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7583" y="1307275"/>
            <a:ext cx="4464496" cy="4903035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endParaRPr lang="sr-Cyrl-RS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 fontAlgn="ctr"/>
            <a:r>
              <a:rPr lang="sr-Cyrl-RS" sz="2400" b="1" dirty="0">
                <a:solidFill>
                  <a:schemeClr val="accent5">
                    <a:lumMod val="75000"/>
                  </a:schemeClr>
                </a:solidFill>
              </a:rPr>
              <a:t>П</a:t>
            </a:r>
            <a:r>
              <a:rPr lang="sr-Latn-RS" sz="2400" b="1" dirty="0">
                <a:solidFill>
                  <a:schemeClr val="accent5">
                    <a:lumMod val="75000"/>
                  </a:schemeClr>
                </a:solidFill>
              </a:rPr>
              <a:t>лод </a:t>
            </a:r>
            <a:r>
              <a:rPr lang="sr-Latn-RS" sz="2400" b="1" dirty="0">
                <a:solidFill>
                  <a:schemeClr val="tx1"/>
                </a:solidFill>
              </a:rPr>
              <a:t>чичка </a:t>
            </a:r>
            <a:r>
              <a:rPr lang="sr-Cyrl-RS" sz="2400" b="1" dirty="0">
                <a:solidFill>
                  <a:schemeClr val="tx1"/>
                </a:solidFill>
              </a:rPr>
              <a:t>се </a:t>
            </a:r>
            <a:r>
              <a:rPr lang="sr-Latn-RS" sz="2400" b="1" dirty="0">
                <a:solidFill>
                  <a:schemeClr val="tx1"/>
                </a:solidFill>
              </a:rPr>
              <a:t>качи за крзно животиња и одећу човека који га тако разносе на даљину. </a:t>
            </a:r>
          </a:p>
          <a:p>
            <a:pPr algn="ctr" fontAlgn="ctr"/>
            <a:endParaRPr lang="sr-Latn-RS" sz="2400" b="1" dirty="0">
              <a:solidFill>
                <a:schemeClr val="tx1"/>
              </a:solidFill>
            </a:endParaRPr>
          </a:p>
          <a:p>
            <a:pPr algn="ctr" fontAlgn="ctr"/>
            <a:r>
              <a:rPr lang="sr-Latn-RS" sz="2400" b="1" dirty="0">
                <a:solidFill>
                  <a:schemeClr val="accent5">
                    <a:lumMod val="75000"/>
                  </a:schemeClr>
                </a:solidFill>
              </a:rPr>
              <a:t>Листови</a:t>
            </a:r>
            <a:r>
              <a:rPr lang="sr-Latn-RS" sz="2400" b="1" dirty="0">
                <a:solidFill>
                  <a:schemeClr val="tx1"/>
                </a:solidFill>
              </a:rPr>
              <a:t> производе храну. Имају бодље којима се штите од непријатеља. </a:t>
            </a:r>
          </a:p>
          <a:p>
            <a:pPr algn="ctr" fontAlgn="ctr"/>
            <a:r>
              <a:rPr lang="sr-Latn-RS" sz="2400" b="1" dirty="0">
                <a:solidFill>
                  <a:schemeClr val="accent5">
                    <a:lumMod val="75000"/>
                  </a:schemeClr>
                </a:solidFill>
              </a:rPr>
              <a:t>Стабло</a:t>
            </a:r>
            <a:r>
              <a:rPr lang="sr-Latn-RS" sz="2400" b="1" dirty="0">
                <a:solidFill>
                  <a:schemeClr val="tx1"/>
                </a:solidFill>
              </a:rPr>
              <a:t> је зељасто.</a:t>
            </a:r>
          </a:p>
          <a:p>
            <a:pPr algn="ctr" fontAlgn="ctr"/>
            <a:endParaRPr lang="sr-Latn-RS" sz="2400" b="1" dirty="0">
              <a:solidFill>
                <a:schemeClr val="tx1"/>
              </a:solidFill>
            </a:endParaRPr>
          </a:p>
          <a:p>
            <a:pPr algn="ctr" fontAlgn="ctr"/>
            <a:r>
              <a:rPr lang="sr-Latn-RS" sz="2400" b="1" dirty="0">
                <a:solidFill>
                  <a:schemeClr val="tx1"/>
                </a:solidFill>
              </a:rPr>
              <a:t>Јарко обојен </a:t>
            </a:r>
            <a:r>
              <a:rPr lang="sr-Latn-RS" sz="2400" b="1" dirty="0">
                <a:solidFill>
                  <a:schemeClr val="accent5">
                    <a:lumMod val="75000"/>
                  </a:schemeClr>
                </a:solidFill>
              </a:rPr>
              <a:t>цвет</a:t>
            </a:r>
            <a:r>
              <a:rPr lang="sr-Latn-RS" sz="2400" b="1" dirty="0">
                <a:solidFill>
                  <a:schemeClr val="tx1"/>
                </a:solidFill>
              </a:rPr>
              <a:t> привлачи инсекте</a:t>
            </a:r>
            <a:r>
              <a:rPr lang="sr-Cyrl-RS" sz="2400" b="1" dirty="0">
                <a:solidFill>
                  <a:schemeClr val="tx1"/>
                </a:solidFill>
              </a:rPr>
              <a:t>.</a:t>
            </a:r>
            <a:endParaRPr lang="sr-Latn-R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71F2E-9111-45B6-818A-F434C4E03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016" y="1162398"/>
            <a:ext cx="4299467" cy="4285501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94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16632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Делови животиња и њихова улога</a:t>
            </a:r>
            <a:endParaRPr lang="sr-Latn-RS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259" y="3065740"/>
            <a:ext cx="3662042" cy="362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24542" y="958121"/>
            <a:ext cx="8959576" cy="2038832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sr-Cyrl-RS" sz="2200" b="1" dirty="0">
                <a:solidFill>
                  <a:schemeClr val="tx1"/>
                </a:solidFill>
              </a:rPr>
              <a:t>Д</a:t>
            </a:r>
            <a:r>
              <a:rPr lang="sr-Latn-RS" sz="2200" b="1" dirty="0">
                <a:solidFill>
                  <a:schemeClr val="tx1"/>
                </a:solidFill>
              </a:rPr>
              <a:t>ивља свиња </a:t>
            </a:r>
            <a:r>
              <a:rPr lang="sr-Cyrl-RS" sz="2200" b="1" dirty="0">
                <a:solidFill>
                  <a:schemeClr val="tx1"/>
                </a:solidFill>
              </a:rPr>
              <a:t>је </a:t>
            </a:r>
            <a:r>
              <a:rPr lang="sr-Latn-RS" sz="2200" b="1" dirty="0">
                <a:solidFill>
                  <a:schemeClr val="tx1"/>
                </a:solidFill>
              </a:rPr>
              <a:t>сваштојед. Храни се плодовима, печуркама и ситним животињама. </a:t>
            </a:r>
            <a:r>
              <a:rPr lang="sr-Cyrl-RS" sz="2200" b="1" dirty="0">
                <a:solidFill>
                  <a:schemeClr val="tx1"/>
                </a:solidFill>
              </a:rPr>
              <a:t>Има </a:t>
            </a:r>
            <a:r>
              <a:rPr lang="sr-Latn-RS" sz="2200" b="1" dirty="0">
                <a:solidFill>
                  <a:schemeClr val="tx1"/>
                </a:solidFill>
              </a:rPr>
              <a:t>развијен њух</a:t>
            </a:r>
            <a:r>
              <a:rPr lang="sr-Cyrl-RS" sz="2200" b="1" dirty="0">
                <a:solidFill>
                  <a:schemeClr val="tx1"/>
                </a:solidFill>
              </a:rPr>
              <a:t>, који јој </a:t>
            </a:r>
            <a:r>
              <a:rPr lang="sr-Latn-RS" sz="2200" b="1" dirty="0">
                <a:solidFill>
                  <a:schemeClr val="tx1"/>
                </a:solidFill>
              </a:rPr>
              <a:t>помаже да осети храну под земљом. </a:t>
            </a:r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Њушка</a:t>
            </a:r>
            <a:r>
              <a:rPr lang="sr-Cyrl-RS" sz="2200" b="1" dirty="0">
                <a:solidFill>
                  <a:schemeClr val="tx1"/>
                </a:solidFill>
              </a:rPr>
              <a:t> јој</a:t>
            </a:r>
            <a:r>
              <a:rPr lang="sr-Latn-RS" sz="2200" b="1" dirty="0">
                <a:solidFill>
                  <a:schemeClr val="tx1"/>
                </a:solidFill>
              </a:rPr>
              <a:t> је погодна за тражење хране</a:t>
            </a:r>
            <a:r>
              <a:rPr lang="sr-Cyrl-RS" sz="2200" b="1" dirty="0">
                <a:solidFill>
                  <a:schemeClr val="tx1"/>
                </a:solidFill>
              </a:rPr>
              <a:t>. </a:t>
            </a:r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Кљове </a:t>
            </a:r>
            <a:r>
              <a:rPr lang="sr-Latn-RS" sz="2200" b="1" dirty="0">
                <a:solidFill>
                  <a:schemeClr val="tx1"/>
                </a:solidFill>
              </a:rPr>
              <a:t>код мужјака служе за борбу. </a:t>
            </a:r>
            <a:r>
              <a:rPr lang="sr-Cyrl-RS" sz="2200" b="1" dirty="0">
                <a:solidFill>
                  <a:schemeClr val="tx1"/>
                </a:solidFill>
              </a:rPr>
              <a:t>Има </a:t>
            </a:r>
            <a:r>
              <a:rPr lang="sr-Latn-RS" sz="2200" b="1" dirty="0">
                <a:solidFill>
                  <a:schemeClr val="tx1"/>
                </a:solidFill>
              </a:rPr>
              <a:t>добар слух. На </a:t>
            </a:r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репу </a:t>
            </a:r>
            <a:r>
              <a:rPr lang="sr-Latn-RS" sz="2200" b="1" dirty="0">
                <a:solidFill>
                  <a:schemeClr val="tx1"/>
                </a:solidFill>
              </a:rPr>
              <a:t>се налази кићанка</a:t>
            </a:r>
            <a:r>
              <a:rPr lang="sr-Cyrl-RS" sz="2200" b="1" dirty="0">
                <a:solidFill>
                  <a:schemeClr val="tx1"/>
                </a:solidFill>
              </a:rPr>
              <a:t>, </a:t>
            </a:r>
            <a:r>
              <a:rPr lang="sr-Latn-RS" sz="2200" b="1" dirty="0">
                <a:solidFill>
                  <a:schemeClr val="tx1"/>
                </a:solidFill>
              </a:rPr>
              <a:t>која служи да растера муве и друге инсекте.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707904" y="6237309"/>
            <a:ext cx="2304256" cy="526663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sr-Cyrl-RS" sz="2200" b="1">
                <a:solidFill>
                  <a:schemeClr val="tx1"/>
                </a:solidFill>
              </a:rPr>
              <a:t>дивља свиња</a:t>
            </a:r>
            <a:endParaRPr lang="sr-Latn-RS" sz="22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080002-A60E-40C7-9BCD-A9F331D6FEAC}"/>
              </a:ext>
            </a:extLst>
          </p:cNvPr>
          <p:cNvSpPr/>
          <p:nvPr/>
        </p:nvSpPr>
        <p:spPr>
          <a:xfrm>
            <a:off x="755576" y="3429000"/>
            <a:ext cx="3384376" cy="2902925"/>
          </a:xfrm>
          <a:prstGeom prst="ellipse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Крзно</a:t>
            </a:r>
            <a:r>
              <a:rPr lang="sr-Latn-RS" sz="2200" b="1" dirty="0">
                <a:solidFill>
                  <a:schemeClr val="tx1"/>
                </a:solidFill>
              </a:rPr>
              <a:t> чине длаке</a:t>
            </a:r>
            <a:r>
              <a:rPr lang="sr-Cyrl-RS" sz="2200" b="1" dirty="0">
                <a:solidFill>
                  <a:schemeClr val="tx1"/>
                </a:solidFill>
              </a:rPr>
              <a:t>,</a:t>
            </a:r>
            <a:r>
              <a:rPr lang="sr-Latn-RS" sz="2200" b="1" dirty="0">
                <a:solidFill>
                  <a:schemeClr val="tx1"/>
                </a:solidFill>
              </a:rPr>
              <a:t> које служе као заштита од хладноће. </a:t>
            </a:r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Папци</a:t>
            </a:r>
            <a:r>
              <a:rPr lang="sr-Latn-RS" sz="2200" b="1" dirty="0">
                <a:solidFill>
                  <a:schemeClr val="tx1"/>
                </a:solidFill>
              </a:rPr>
              <a:t> омогућавају кретање дивље свиње по блату.</a:t>
            </a:r>
            <a:endParaRPr lang="en-GB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7" y="116632"/>
            <a:ext cx="83222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Делови животиња и њихова улога</a:t>
            </a:r>
            <a:endParaRPr lang="sr-Latn-RS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3527" y="1234670"/>
            <a:ext cx="5575285" cy="4104456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sr-Cyrl-RS" sz="2200" b="1" dirty="0">
                <a:solidFill>
                  <a:schemeClr val="tx1"/>
                </a:solidFill>
              </a:rPr>
              <a:t>Д</a:t>
            </a:r>
            <a:r>
              <a:rPr lang="sr-Latn-RS" sz="2200" b="1" dirty="0">
                <a:solidFill>
                  <a:schemeClr val="tx1"/>
                </a:solidFill>
              </a:rPr>
              <a:t>етлић </a:t>
            </a:r>
            <a:r>
              <a:rPr lang="sr-Cyrl-RS" sz="2200" b="1" dirty="0">
                <a:solidFill>
                  <a:schemeClr val="tx1"/>
                </a:solidFill>
              </a:rPr>
              <a:t>је </a:t>
            </a:r>
            <a:r>
              <a:rPr lang="sr-Latn-RS" sz="2200" b="1" dirty="0">
                <a:solidFill>
                  <a:schemeClr val="tx1"/>
                </a:solidFill>
              </a:rPr>
              <a:t>месојед и </a:t>
            </a:r>
            <a:r>
              <a:rPr lang="sr-Cyrl-RS" sz="2200" b="1" dirty="0">
                <a:solidFill>
                  <a:schemeClr val="tx1"/>
                </a:solidFill>
              </a:rPr>
              <a:t>да се </a:t>
            </a:r>
            <a:r>
              <a:rPr lang="sr-Latn-RS" sz="2200" b="1" dirty="0">
                <a:solidFill>
                  <a:schemeClr val="tx1"/>
                </a:solidFill>
              </a:rPr>
              <a:t>храни инсектима</a:t>
            </a:r>
            <a:r>
              <a:rPr lang="sr-Cyrl-RS" sz="2200" b="1" dirty="0">
                <a:solidFill>
                  <a:schemeClr val="tx1"/>
                </a:solidFill>
              </a:rPr>
              <a:t>. Има добар </a:t>
            </a:r>
            <a:r>
              <a:rPr lang="sr-Latn-RS" sz="2200" b="1" dirty="0">
                <a:solidFill>
                  <a:schemeClr val="tx1"/>
                </a:solidFill>
              </a:rPr>
              <a:t>слух</a:t>
            </a:r>
            <a:r>
              <a:rPr lang="sr-Cyrl-RS" sz="2200" b="1" dirty="0">
                <a:solidFill>
                  <a:schemeClr val="tx1"/>
                </a:solidFill>
              </a:rPr>
              <a:t>, д</a:t>
            </a:r>
            <a:r>
              <a:rPr lang="sr-Latn-RS" sz="2200" b="1" dirty="0">
                <a:solidFill>
                  <a:schemeClr val="tx1"/>
                </a:solidFill>
              </a:rPr>
              <a:t>уг, танак, оштар и јак </a:t>
            </a:r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кљун</a:t>
            </a:r>
            <a:r>
              <a:rPr lang="sr-Cyrl-RS" sz="2200" b="1" dirty="0">
                <a:solidFill>
                  <a:schemeClr val="tx1"/>
                </a:solidFill>
              </a:rPr>
              <a:t>, који користи </a:t>
            </a:r>
            <a:r>
              <a:rPr lang="sr-Latn-RS" sz="2200" b="1" dirty="0">
                <a:solidFill>
                  <a:schemeClr val="tx1"/>
                </a:solidFill>
              </a:rPr>
              <a:t>за бушење рупа у стаблу. </a:t>
            </a:r>
          </a:p>
          <a:p>
            <a:pPr algn="ctr" fontAlgn="ctr"/>
            <a:r>
              <a:rPr lang="sr-Latn-RS" sz="2200" b="1" dirty="0">
                <a:solidFill>
                  <a:schemeClr val="tx1"/>
                </a:solidFill>
              </a:rPr>
              <a:t>Дуг, бодљикав и лепљив </a:t>
            </a:r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језик</a:t>
            </a:r>
            <a:r>
              <a:rPr lang="sr-Latn-RS" sz="2200" b="1" dirty="0">
                <a:solidFill>
                  <a:schemeClr val="tx1"/>
                </a:solidFill>
              </a:rPr>
              <a:t> служи за хватање плена.</a:t>
            </a:r>
          </a:p>
          <a:p>
            <a:pPr algn="ctr" fontAlgn="ctr"/>
            <a:r>
              <a:rPr lang="sr-Latn-RS" sz="2200" b="1" dirty="0">
                <a:solidFill>
                  <a:schemeClr val="tx1"/>
                </a:solidFill>
              </a:rPr>
              <a:t> Оштре </a:t>
            </a:r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канџе</a:t>
            </a:r>
            <a:r>
              <a:rPr lang="sr-Latn-RS" sz="2200" b="1" dirty="0">
                <a:solidFill>
                  <a:schemeClr val="tx1"/>
                </a:solidFill>
              </a:rPr>
              <a:t> на ногама помажу детлићу да се причврсти за кору</a:t>
            </a:r>
            <a:r>
              <a:rPr lang="en-GB" sz="2200" b="1" dirty="0">
                <a:solidFill>
                  <a:schemeClr val="tx1"/>
                </a:solidFill>
              </a:rPr>
              <a:t> </a:t>
            </a:r>
            <a:r>
              <a:rPr lang="sr-Latn-RS" sz="2200" b="1" dirty="0">
                <a:solidFill>
                  <a:schemeClr val="tx1"/>
                </a:solidFill>
              </a:rPr>
              <a:t>стабла. </a:t>
            </a:r>
          </a:p>
          <a:p>
            <a:pPr algn="ctr" fontAlgn="ctr"/>
            <a:r>
              <a:rPr lang="sr-Latn-RS" sz="2200" b="1" dirty="0">
                <a:solidFill>
                  <a:schemeClr val="tx1"/>
                </a:solidFill>
              </a:rPr>
              <a:t>Кратак и чврст </a:t>
            </a:r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реп </a:t>
            </a:r>
            <a:r>
              <a:rPr lang="sr-Latn-RS" sz="2200" b="1" dirty="0">
                <a:solidFill>
                  <a:schemeClr val="tx1"/>
                </a:solidFill>
              </a:rPr>
              <a:t>служи детлићу као ослонац док се креће по кори стабла.</a:t>
            </a:r>
          </a:p>
          <a:p>
            <a:pPr algn="ctr" fontAlgn="ctr"/>
            <a:r>
              <a:rPr lang="sr-Latn-RS" sz="2200" b="1" dirty="0">
                <a:solidFill>
                  <a:schemeClr val="tx1"/>
                </a:solidFill>
              </a:rPr>
              <a:t> </a:t>
            </a:r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Перје</a:t>
            </a:r>
            <a:r>
              <a:rPr lang="sr-Latn-RS" sz="2200" b="1" dirty="0">
                <a:solidFill>
                  <a:schemeClr val="tx1"/>
                </a:solidFill>
              </a:rPr>
              <a:t> штити од хладноће. </a:t>
            </a:r>
            <a:r>
              <a:rPr lang="sr-Latn-RS" sz="2200" b="1" dirty="0">
                <a:solidFill>
                  <a:schemeClr val="accent5">
                    <a:lumMod val="75000"/>
                  </a:schemeClr>
                </a:solidFill>
              </a:rPr>
              <a:t>Крила</a:t>
            </a:r>
            <a:r>
              <a:rPr lang="sr-Latn-RS" sz="2200" b="1" dirty="0">
                <a:solidFill>
                  <a:schemeClr val="tx1"/>
                </a:solidFill>
              </a:rPr>
              <a:t> служе за летење</a:t>
            </a:r>
            <a:r>
              <a:rPr lang="sr-Cyrl-RS" sz="2200" b="1" dirty="0">
                <a:solidFill>
                  <a:schemeClr val="tx1"/>
                </a:solidFill>
              </a:rPr>
              <a:t>.</a:t>
            </a:r>
            <a:endParaRPr lang="sr-Latn-RS" sz="2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83968" y="6184468"/>
            <a:ext cx="1902725" cy="556900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sr-Cyrl-RS" sz="2200" b="1">
                <a:solidFill>
                  <a:schemeClr val="tx1"/>
                </a:solidFill>
              </a:rPr>
              <a:t>детлић</a:t>
            </a:r>
            <a:endParaRPr lang="sr-Latn-RS" sz="22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566" y="3286898"/>
            <a:ext cx="3563929" cy="35640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9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599" y="1336074"/>
            <a:ext cx="60486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Глава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рамена</a:t>
            </a:r>
            <a:r>
              <a:rPr lang="sr-Cyrl-R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колена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стопала</a:t>
            </a:r>
            <a:endParaRPr lang="sr-Latn-RS" sz="40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глава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рамена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колена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стопала</a:t>
            </a:r>
            <a:endParaRPr lang="sr-Latn-RS" sz="40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очи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уста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уши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нос</a:t>
            </a:r>
            <a:r>
              <a:rPr lang="sr-Cyrl-R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sr-Latn-RS" sz="40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глава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рамена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колена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4000" b="1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стопала</a:t>
            </a:r>
            <a:r>
              <a:rPr lang="en-US" sz="4000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r-Latn-RS" sz="40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4634E0-8895-40CA-BE11-7251EB040C4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chemeClr val="accent3"/>
          </a:solidFill>
          <a:ln w="28575" cap="flat" cmpd="sng" algn="ctr">
            <a:noFill/>
            <a:prstDash val="sysDash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/>
              <a:t>Певање песме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F46885-1E3C-420A-B585-F4D9F5B77936}"/>
              </a:ext>
            </a:extLst>
          </p:cNvPr>
          <p:cNvSpPr/>
          <p:nvPr/>
        </p:nvSpPr>
        <p:spPr>
          <a:xfrm>
            <a:off x="1259632" y="6165304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https://www.youtube.com/watch?v=JBX3uqsBDJU</a:t>
            </a:r>
            <a:r>
              <a:rPr lang="en-GB" dirty="0"/>
              <a:t>*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B9C083-4F8A-4928-A161-F322D8C39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667539"/>
            <a:ext cx="1841501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68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60648"/>
            <a:ext cx="7475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Делови човека и њихова улога</a:t>
            </a:r>
            <a:endParaRPr lang="sr-Latn-RS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6D1155-FAC1-49D4-974A-07389F62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59" y="968534"/>
            <a:ext cx="8708882" cy="57332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0F5881-5C18-4ADD-B864-88E0384CB0BE}"/>
              </a:ext>
            </a:extLst>
          </p:cNvPr>
          <p:cNvSpPr txBox="1"/>
          <p:nvPr/>
        </p:nvSpPr>
        <p:spPr>
          <a:xfrm>
            <a:off x="467544" y="1844824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око</a:t>
            </a:r>
            <a:endParaRPr lang="en-GB" sz="26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658F9-9DE1-41C7-AB49-E9DF986D06F3}"/>
              </a:ext>
            </a:extLst>
          </p:cNvPr>
          <p:cNvSpPr txBox="1"/>
          <p:nvPr/>
        </p:nvSpPr>
        <p:spPr>
          <a:xfrm>
            <a:off x="467544" y="2412131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ухо</a:t>
            </a:r>
            <a:endParaRPr lang="en-GB" sz="26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2039AD-F4F5-4C36-9E81-2BEB1600723F}"/>
              </a:ext>
            </a:extLst>
          </p:cNvPr>
          <p:cNvSpPr txBox="1"/>
          <p:nvPr/>
        </p:nvSpPr>
        <p:spPr>
          <a:xfrm>
            <a:off x="467544" y="3021177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нос</a:t>
            </a:r>
            <a:endParaRPr lang="en-GB" sz="2600" dirty="0"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D61621-CFD0-4F4C-A8F5-8A362730779F}"/>
              </a:ext>
            </a:extLst>
          </p:cNvPr>
          <p:cNvSpPr txBox="1"/>
          <p:nvPr/>
        </p:nvSpPr>
        <p:spPr>
          <a:xfrm>
            <a:off x="533624" y="3630223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уста</a:t>
            </a:r>
            <a:endParaRPr lang="en-GB" sz="2600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F12897-23F6-4F60-B2E4-FAAA94EE71A0}"/>
              </a:ext>
            </a:extLst>
          </p:cNvPr>
          <p:cNvSpPr txBox="1"/>
          <p:nvPr/>
        </p:nvSpPr>
        <p:spPr>
          <a:xfrm>
            <a:off x="467544" y="4272449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труп</a:t>
            </a:r>
            <a:endParaRPr lang="en-GB" sz="2600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65A85C-07F2-4908-BA5F-A7706212CC05}"/>
              </a:ext>
            </a:extLst>
          </p:cNvPr>
          <p:cNvSpPr txBox="1"/>
          <p:nvPr/>
        </p:nvSpPr>
        <p:spPr>
          <a:xfrm>
            <a:off x="475567" y="4857574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шака</a:t>
            </a:r>
            <a:endParaRPr lang="en-GB" sz="2600" dirty="0"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A446FF-6EC5-454B-8197-6948E80B42E9}"/>
              </a:ext>
            </a:extLst>
          </p:cNvPr>
          <p:cNvSpPr txBox="1"/>
          <p:nvPr/>
        </p:nvSpPr>
        <p:spPr>
          <a:xfrm>
            <a:off x="499231" y="5499800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прсти</a:t>
            </a:r>
            <a:endParaRPr lang="en-GB" sz="2600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6A71E1-6AC2-41D7-BC76-BC5C06718144}"/>
              </a:ext>
            </a:extLst>
          </p:cNvPr>
          <p:cNvSpPr txBox="1"/>
          <p:nvPr/>
        </p:nvSpPr>
        <p:spPr>
          <a:xfrm>
            <a:off x="463711" y="6115757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колено</a:t>
            </a:r>
            <a:endParaRPr lang="en-GB" sz="2600" dirty="0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33E419-2297-455F-B229-F1E89F50BC02}"/>
              </a:ext>
            </a:extLst>
          </p:cNvPr>
          <p:cNvSpPr txBox="1"/>
          <p:nvPr/>
        </p:nvSpPr>
        <p:spPr>
          <a:xfrm>
            <a:off x="7164288" y="1722365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глава</a:t>
            </a:r>
            <a:endParaRPr lang="en-GB" sz="2600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E79DBE-5DC4-4108-A6AE-927DF8EA1EBF}"/>
              </a:ext>
            </a:extLst>
          </p:cNvPr>
          <p:cNvSpPr txBox="1"/>
          <p:nvPr/>
        </p:nvSpPr>
        <p:spPr>
          <a:xfrm>
            <a:off x="7164288" y="2325512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врат</a:t>
            </a:r>
            <a:endParaRPr lang="en-GB" sz="2600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D4F5E1-60BB-4CC1-860B-DFA22769CB1F}"/>
              </a:ext>
            </a:extLst>
          </p:cNvPr>
          <p:cNvSpPr txBox="1"/>
          <p:nvPr/>
        </p:nvSpPr>
        <p:spPr>
          <a:xfrm>
            <a:off x="7165820" y="2895774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раме</a:t>
            </a:r>
            <a:endParaRPr lang="en-GB" sz="2600" dirty="0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A2037D-7CC8-4EC4-A710-A8FD2C6371A8}"/>
              </a:ext>
            </a:extLst>
          </p:cNvPr>
          <p:cNvSpPr txBox="1"/>
          <p:nvPr/>
        </p:nvSpPr>
        <p:spPr>
          <a:xfrm>
            <a:off x="7173438" y="3547603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леђа</a:t>
            </a:r>
            <a:endParaRPr lang="en-GB" sz="2600" dirty="0"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05DDB1-706D-42E5-84A4-6EBECF7B0020}"/>
              </a:ext>
            </a:extLst>
          </p:cNvPr>
          <p:cNvSpPr txBox="1"/>
          <p:nvPr/>
        </p:nvSpPr>
        <p:spPr>
          <a:xfrm>
            <a:off x="7177628" y="4142048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лакат</a:t>
            </a:r>
            <a:endParaRPr lang="en-GB" sz="2600" dirty="0"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E9265E-603D-49B2-AE23-B3DB13281F4F}"/>
              </a:ext>
            </a:extLst>
          </p:cNvPr>
          <p:cNvSpPr txBox="1"/>
          <p:nvPr/>
        </p:nvSpPr>
        <p:spPr>
          <a:xfrm>
            <a:off x="7164288" y="4782166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рука</a:t>
            </a:r>
            <a:endParaRPr lang="en-GB" sz="2600" dirty="0"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3C0D66-2DF4-482D-BB73-ED9DAECD9E12}"/>
              </a:ext>
            </a:extLst>
          </p:cNvPr>
          <p:cNvSpPr txBox="1"/>
          <p:nvPr/>
        </p:nvSpPr>
        <p:spPr>
          <a:xfrm>
            <a:off x="7184119" y="5372841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нога</a:t>
            </a:r>
            <a:endParaRPr lang="en-GB" sz="2600" dirty="0"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CC4BB5-B9E7-4A39-901E-6B82A2669419}"/>
              </a:ext>
            </a:extLst>
          </p:cNvPr>
          <p:cNvSpPr txBox="1"/>
          <p:nvPr/>
        </p:nvSpPr>
        <p:spPr>
          <a:xfrm>
            <a:off x="7226535" y="6016685"/>
            <a:ext cx="14537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dirty="0">
                <a:latin typeface="+mn-lt"/>
              </a:rPr>
              <a:t>стопало</a:t>
            </a:r>
            <a:endParaRPr lang="en-GB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195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9AAE3-BD61-46DB-AF38-0F4420077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" y="1412776"/>
            <a:ext cx="8964754" cy="381642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7D3F38-D65F-42D4-A0CC-AAB4FD141C32}"/>
              </a:ext>
            </a:extLst>
          </p:cNvPr>
          <p:cNvCxnSpPr/>
          <p:nvPr/>
        </p:nvCxnSpPr>
        <p:spPr>
          <a:xfrm>
            <a:off x="5580112" y="2276872"/>
            <a:ext cx="1368152" cy="1728192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96EDC06-B0B8-483B-B58E-35C4C5A84046}"/>
              </a:ext>
            </a:extLst>
          </p:cNvPr>
          <p:cNvCxnSpPr>
            <a:cxnSpLocks/>
          </p:cNvCxnSpPr>
          <p:nvPr/>
        </p:nvCxnSpPr>
        <p:spPr>
          <a:xfrm>
            <a:off x="4067944" y="2780928"/>
            <a:ext cx="2808312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1A3CC5-CF80-4AD9-8B5C-4C7634D6FDB7}"/>
              </a:ext>
            </a:extLst>
          </p:cNvPr>
          <p:cNvCxnSpPr>
            <a:cxnSpLocks/>
          </p:cNvCxnSpPr>
          <p:nvPr/>
        </p:nvCxnSpPr>
        <p:spPr>
          <a:xfrm>
            <a:off x="3851920" y="3140968"/>
            <a:ext cx="3096344" cy="1512168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130ADE-D186-4388-B7DD-D00EEDFFE6E4}"/>
              </a:ext>
            </a:extLst>
          </p:cNvPr>
          <p:cNvCxnSpPr>
            <a:cxnSpLocks/>
          </p:cNvCxnSpPr>
          <p:nvPr/>
        </p:nvCxnSpPr>
        <p:spPr>
          <a:xfrm flipV="1">
            <a:off x="2987824" y="2236676"/>
            <a:ext cx="3960440" cy="133634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C2A5A5-4323-4EE1-8D52-90E8BCA6F476}"/>
              </a:ext>
            </a:extLst>
          </p:cNvPr>
          <p:cNvCxnSpPr>
            <a:cxnSpLocks/>
          </p:cNvCxnSpPr>
          <p:nvPr/>
        </p:nvCxnSpPr>
        <p:spPr>
          <a:xfrm flipV="1">
            <a:off x="1822846" y="3429000"/>
            <a:ext cx="5125418" cy="1008112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206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404664"/>
            <a:ext cx="70480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>
              <a:spcAft>
                <a:spcPts val="565"/>
              </a:spcAft>
            </a:pPr>
            <a:r>
              <a:rPr lang="sr-Cyrl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Делови човека и њихова улога</a:t>
            </a:r>
            <a:endParaRPr lang="sr-Latn-RS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93810" y="1952836"/>
            <a:ext cx="4187657" cy="792088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Сваки део човековог тела има одређену </a:t>
            </a:r>
            <a:r>
              <a:rPr lang="ru-RU" sz="2200" b="1">
                <a:solidFill>
                  <a:schemeClr val="tx1"/>
                </a:solidFill>
              </a:rPr>
              <a:t>улогу.</a:t>
            </a:r>
            <a:endParaRPr lang="sr-Latn-RS" sz="2200" b="1" dirty="0">
              <a:solidFill>
                <a:schemeClr val="tx1"/>
              </a:solidFill>
            </a:endParaRPr>
          </a:p>
        </p:txBody>
      </p:sp>
      <p:sp>
        <p:nvSpPr>
          <p:cNvPr id="5" name="Line Callout 1 4"/>
          <p:cNvSpPr/>
          <p:nvPr/>
        </p:nvSpPr>
        <p:spPr>
          <a:xfrm flipH="1">
            <a:off x="1433870" y="5121188"/>
            <a:ext cx="3024336" cy="720080"/>
          </a:xfrm>
          <a:prstGeom prst="borderCallout1">
            <a:avLst>
              <a:gd name="adj1" fmla="val 50496"/>
              <a:gd name="adj2" fmla="val -1681"/>
              <a:gd name="adj3" fmla="val -61471"/>
              <a:gd name="adj4" fmla="val -94872"/>
            </a:avLst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sr-Cyrl-RS" sz="2200" b="1" dirty="0">
                <a:solidFill>
                  <a:schemeClr val="tx1"/>
                </a:solidFill>
              </a:rPr>
              <a:t>Човек хода</a:t>
            </a:r>
            <a:r>
              <a:rPr lang="sr-Latn-RS" sz="2200" b="1" dirty="0">
                <a:solidFill>
                  <a:schemeClr val="tx1"/>
                </a:solidFill>
              </a:rPr>
              <a:t> </a:t>
            </a:r>
            <a:r>
              <a:rPr lang="sr-Cyrl-RS" sz="2200" b="1" dirty="0">
                <a:solidFill>
                  <a:schemeClr val="tx1"/>
                </a:solidFill>
              </a:rPr>
              <a:t>помоћу ногу.</a:t>
            </a:r>
            <a:endParaRPr lang="sr-Latn-RS" sz="2200" b="1" dirty="0">
              <a:solidFill>
                <a:schemeClr val="tx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 flipH="1">
            <a:off x="1181842" y="3176972"/>
            <a:ext cx="3528392" cy="1366280"/>
          </a:xfrm>
          <a:prstGeom prst="horizontalScroll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2200" b="1" dirty="0">
                <a:solidFill>
                  <a:schemeClr val="tx1"/>
                </a:solidFill>
              </a:rPr>
              <a:t>Руке му служе за обављање различитих</a:t>
            </a:r>
          </a:p>
          <a:p>
            <a:pPr algn="ctr" fontAlgn="ctr"/>
            <a:r>
              <a:rPr lang="sr-Cyrl-RS" sz="2200" b="1" dirty="0">
                <a:solidFill>
                  <a:schemeClr val="tx1"/>
                </a:solidFill>
              </a:rPr>
              <a:t>послова.</a:t>
            </a:r>
            <a:endParaRPr lang="sr-Latn-RS" sz="2200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DB0C6-1ED5-4FF6-AA7C-4EF663D964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9026" y="1628800"/>
            <a:ext cx="1558056" cy="38644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CBA7FC-BAA4-4784-93AA-8B047B44CCB4}"/>
              </a:ext>
            </a:extLst>
          </p:cNvPr>
          <p:cNvCxnSpPr>
            <a:cxnSpLocks/>
            <a:stCxn id="6" idx="1"/>
          </p:cNvCxnSpPr>
          <p:nvPr/>
        </p:nvCxnSpPr>
        <p:spPr>
          <a:xfrm flipV="1">
            <a:off x="4710234" y="2852936"/>
            <a:ext cx="2640820" cy="1007176"/>
          </a:xfrm>
          <a:prstGeom prst="line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5426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560</Words>
  <Application>Microsoft Office PowerPoint</Application>
  <PresentationFormat>On-screen Show (4:3)</PresentationFormat>
  <Paragraphs>77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Miroslava Kostić</dc:creator>
  <cp:lastModifiedBy>Milica Vujnovic</cp:lastModifiedBy>
  <cp:revision>163</cp:revision>
  <dcterms:created xsi:type="dcterms:W3CDTF">2014-12-17T09:19:58Z</dcterms:created>
  <dcterms:modified xsi:type="dcterms:W3CDTF">2019-09-04T06:40:23Z</dcterms:modified>
</cp:coreProperties>
</file>