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3" r:id="rId2"/>
  </p:sldMasterIdLst>
  <p:notesMasterIdLst>
    <p:notesMasterId r:id="rId15"/>
  </p:notesMasterIdLst>
  <p:sldIdLst>
    <p:sldId id="339" r:id="rId3"/>
    <p:sldId id="340" r:id="rId4"/>
    <p:sldId id="315" r:id="rId5"/>
    <p:sldId id="316" r:id="rId6"/>
    <p:sldId id="296" r:id="rId7"/>
    <p:sldId id="319" r:id="rId8"/>
    <p:sldId id="320" r:id="rId9"/>
    <p:sldId id="298" r:id="rId10"/>
    <p:sldId id="321" r:id="rId11"/>
    <p:sldId id="322" r:id="rId12"/>
    <p:sldId id="342" r:id="rId13"/>
    <p:sldId id="344" r:id="rId1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orana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BEE"/>
    <a:srgbClr val="9BBB59"/>
    <a:srgbClr val="E3F3D5"/>
    <a:srgbClr val="B93679"/>
    <a:srgbClr val="A66700"/>
    <a:srgbClr val="F18522"/>
    <a:srgbClr val="87D1F6"/>
    <a:srgbClr val="97C11F"/>
    <a:srgbClr val="E40311"/>
    <a:srgbClr val="A170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773" autoAdjust="0"/>
  </p:normalViewPr>
  <p:slideViewPr>
    <p:cSldViewPr>
      <p:cViewPr varScale="1">
        <p:scale>
          <a:sx n="79" d="100"/>
          <a:sy n="79" d="100"/>
        </p:scale>
        <p:origin x="157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0B8096-B92C-4315-A801-B7A84ACF6CE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C72DDD-75F6-484E-AFD3-0D1CB703E0D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C23E1A7-9EF8-46EC-AFBB-4B5236833829}" type="datetimeFigureOut">
              <a:rPr lang="en-US"/>
              <a:pPr>
                <a:defRPr/>
              </a:pPr>
              <a:t>9/12/2019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49ECE2E-2597-402E-A157-12C2048800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A9114C3-F409-4673-93FA-E2C24221D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98CF4-81AA-4448-97F1-5267B0F971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605E8F-05E1-48ED-918F-79A82EA3FB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7798C86-6789-4FE2-B287-8497FC0B49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400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F8EECC-018F-4514-B01D-2E257589A39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91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100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31ACF2B-00A0-4B3F-83B4-16286852E999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176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100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31ACF2B-00A0-4B3F-83B4-16286852E999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0863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C61279B-613F-4B3F-8486-2214150E4BFC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6333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9293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7211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6429375"/>
            <a:ext cx="13049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0370E9-120A-4447-A7A9-A161C48C88B8}"/>
              </a:ext>
            </a:extLst>
          </p:cNvPr>
          <p:cNvSpPr/>
          <p:nvPr userDrawn="1"/>
        </p:nvSpPr>
        <p:spPr>
          <a:xfrm>
            <a:off x="0" y="6246813"/>
            <a:ext cx="611188" cy="611187"/>
          </a:xfrm>
          <a:prstGeom prst="rect">
            <a:avLst/>
          </a:prstGeom>
          <a:solidFill>
            <a:srgbClr val="B93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9933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9933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993366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BB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01F350-1DBE-483D-9B5A-40A4FEECB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655076"/>
            <a:ext cx="2009775" cy="2257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ounded Rectangle 18">
            <a:extLst>
              <a:ext uri="{FF2B5EF4-FFF2-40B4-BE49-F238E27FC236}">
                <a16:creationId xmlns:a16="http://schemas.microsoft.com/office/drawing/2014/main" id="{48B6F514-4844-48BE-8A76-40D2F76B612D}"/>
              </a:ext>
            </a:extLst>
          </p:cNvPr>
          <p:cNvSpPr/>
          <p:nvPr/>
        </p:nvSpPr>
        <p:spPr bwMode="auto">
          <a:xfrm>
            <a:off x="899592" y="620688"/>
            <a:ext cx="7344816" cy="2304256"/>
          </a:xfrm>
          <a:prstGeom prst="roundRect">
            <a:avLst/>
          </a:prstGeom>
          <a:ln cmpd="sng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7200" b="1" dirty="0">
                <a:solidFill>
                  <a:schemeClr val="tx1"/>
                </a:solidFill>
              </a:rPr>
              <a:t>Животиње у мојој околини</a:t>
            </a:r>
            <a:endParaRPr lang="sr-Latn-RS" sz="72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C4DEDE-C84D-4D9B-B91A-776A52DEB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1704" y="4313234"/>
            <a:ext cx="2009775" cy="15992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8FB679-F848-4210-9490-BC97B5ACAB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60" y="3584700"/>
            <a:ext cx="2838749" cy="2304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882905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15516" y="1381206"/>
            <a:ext cx="8712968" cy="1922528"/>
          </a:xfrm>
          <a:prstGeom prst="roundRect">
            <a:avLst/>
          </a:prstGeom>
          <a:solidFill>
            <a:schemeClr val="bg1"/>
          </a:solidFill>
          <a:ln>
            <a:solidFill>
              <a:srgbClr val="E6B8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b="1" dirty="0">
                <a:solidFill>
                  <a:schemeClr val="tx1"/>
                </a:solidFill>
              </a:rPr>
              <a:t>  Патка може да снесе </a:t>
            </a:r>
            <a:r>
              <a:rPr lang="ru-RU" sz="2400" b="1" dirty="0">
                <a:solidFill>
                  <a:schemeClr val="tx1"/>
                </a:solidFill>
              </a:rPr>
              <a:t>од пет до десет јаја светле боје. На њима лежи месец дана. Када се излегу, пачићи заједно с </a:t>
            </a:r>
            <a:r>
              <a:rPr lang="sr-Cyrl-RS" sz="2400" b="1" dirty="0">
                <a:solidFill>
                  <a:schemeClr val="tx1"/>
                </a:solidFill>
              </a:rPr>
              <a:t>мајком патком напуштају гнездо. </a:t>
            </a:r>
            <a:r>
              <a:rPr lang="ru-RU" sz="2400" b="1" dirty="0">
                <a:solidFill>
                  <a:schemeClr val="tx1"/>
                </a:solidFill>
              </a:rPr>
              <a:t>После седам недеља спремни су за летење. У природи патке живе </a:t>
            </a:r>
            <a:r>
              <a:rPr lang="sr-Cyrl-RS" sz="2400" b="1" dirty="0">
                <a:solidFill>
                  <a:schemeClr val="tx1"/>
                </a:solidFill>
              </a:rPr>
              <a:t>две-три године.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7114513-EDE5-4E12-A3E5-C8FC4570B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3056" y="404664"/>
            <a:ext cx="4765056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sr-Cyrl-RS" altLang="sr-Latn-RS" sz="4000" b="1" dirty="0">
                <a:latin typeface="Calibri" panose="020F0502020204030204" pitchFamily="34" charset="0"/>
              </a:rPr>
              <a:t>Да ли знаш...</a:t>
            </a:r>
            <a:endParaRPr lang="en-US" altLang="sr-Latn-RS" sz="4000" b="1" dirty="0">
              <a:latin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6F87E9-BC68-4AFB-8EC6-CC30F557302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6756" y="3429000"/>
            <a:ext cx="3230488" cy="324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5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15516" y="1381206"/>
            <a:ext cx="8712968" cy="1922528"/>
          </a:xfrm>
          <a:prstGeom prst="roundRect">
            <a:avLst/>
          </a:prstGeom>
          <a:solidFill>
            <a:schemeClr val="bg1"/>
          </a:solidFill>
          <a:ln>
            <a:solidFill>
              <a:srgbClr val="E6B8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b="1" dirty="0">
                <a:solidFill>
                  <a:schemeClr val="tx1"/>
                </a:solidFill>
              </a:rPr>
              <a:t>  </a:t>
            </a:r>
            <a:r>
              <a:rPr lang="ru-RU" sz="2400" b="1" dirty="0">
                <a:solidFill>
                  <a:schemeClr val="tx1"/>
                </a:solidFill>
              </a:rPr>
              <a:t>Дабар је водена и копнена животиња. Највећи део живота проводи у води. Гради бране од стабала која сецка зубима и обара. Бране могу да достигну висину од два метра и да се у дужину протежу и до триста метара.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7114513-EDE5-4E12-A3E5-C8FC4570B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3056" y="404664"/>
            <a:ext cx="4765056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sr-Cyrl-RS" altLang="sr-Latn-RS" sz="4000" b="1" dirty="0">
                <a:latin typeface="Calibri" panose="020F0502020204030204" pitchFamily="34" charset="0"/>
              </a:rPr>
              <a:t>Да ли знаш...</a:t>
            </a:r>
            <a:endParaRPr lang="en-US" altLang="sr-Latn-RS" sz="4000" b="1" dirty="0"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6E9444-1588-4178-8494-CB05EC60BE5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15816" y="3303734"/>
            <a:ext cx="3312368" cy="334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52D321-70DE-4B9F-84F6-C0D292A74D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5BC9E1"/>
              </a:clrFrom>
              <a:clrTo>
                <a:srgbClr val="5BC9E1">
                  <a:alpha val="0"/>
                </a:srgbClr>
              </a:clrTo>
            </a:clrChange>
          </a:blip>
          <a:srcRect l="6147" t="11712" r="5753" b="9233"/>
          <a:stretch/>
        </p:blipFill>
        <p:spPr>
          <a:xfrm>
            <a:off x="5076056" y="3910937"/>
            <a:ext cx="3312368" cy="2079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215516" y="1381206"/>
            <a:ext cx="6804756" cy="2335826"/>
          </a:xfrm>
          <a:prstGeom prst="roundRect">
            <a:avLst/>
          </a:prstGeom>
          <a:solidFill>
            <a:schemeClr val="bg1"/>
          </a:solidFill>
          <a:ln>
            <a:solidFill>
              <a:srgbClr val="E6B8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b="1" dirty="0">
                <a:solidFill>
                  <a:schemeClr val="tx1"/>
                </a:solidFill>
              </a:rPr>
              <a:t>  </a:t>
            </a:r>
            <a:r>
              <a:rPr lang="ru-RU" sz="2400" b="1" dirty="0">
                <a:solidFill>
                  <a:schemeClr val="tx1"/>
                </a:solidFill>
              </a:rPr>
              <a:t>Слепи мишеви спавају дању, висећи наглавачке у пећини или на гранама дрвећа. Тако избегавају своје непријатеље, куне и пацове, који их лове. Слепи мишеви ноћу лове инсекте.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7114513-EDE5-4E12-A3E5-C8FC4570B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3056" y="404664"/>
            <a:ext cx="4765056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sr-Cyrl-RS" altLang="sr-Latn-RS" sz="4000" b="1" dirty="0">
                <a:latin typeface="Calibri" panose="020F0502020204030204" pitchFamily="34" charset="0"/>
              </a:rPr>
              <a:t>Да ли знаш...</a:t>
            </a:r>
            <a:endParaRPr lang="en-US" altLang="sr-Latn-RS" sz="4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98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143D0B6-1452-4593-873A-BE073D66D937}"/>
              </a:ext>
            </a:extLst>
          </p:cNvPr>
          <p:cNvSpPr txBox="1">
            <a:spLocks/>
          </p:cNvSpPr>
          <p:nvPr/>
        </p:nvSpPr>
        <p:spPr>
          <a:xfrm>
            <a:off x="0" y="13603"/>
            <a:ext cx="9144000" cy="1183149"/>
          </a:xfrm>
          <a:prstGeom prst="rect">
            <a:avLst/>
          </a:prstGeom>
          <a:solidFill>
            <a:schemeClr val="accent3"/>
          </a:solidFill>
          <a:ln w="28575" cap="flat" cmpd="sng" algn="ctr">
            <a:noFill/>
            <a:prstDash val="sysDash"/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lnSpc>
                <a:spcPct val="90000"/>
              </a:lnSpc>
              <a:defRPr sz="4000" b="1"/>
            </a:lvl1pPr>
            <a:lvl2pPr>
              <a:lnSpc>
                <a:spcPct val="90000"/>
              </a:lnSpc>
              <a:defRPr sz="4400"/>
            </a:lvl2pPr>
            <a:lvl3pPr>
              <a:lnSpc>
                <a:spcPct val="90000"/>
              </a:lnSpc>
              <a:defRPr sz="4400"/>
            </a:lvl3pPr>
            <a:lvl4pPr>
              <a:lnSpc>
                <a:spcPct val="90000"/>
              </a:lnSpc>
              <a:defRPr sz="4400"/>
            </a:lvl4pPr>
            <a:lvl5pPr>
              <a:lnSpc>
                <a:spcPct val="90000"/>
              </a:lnSpc>
              <a:defRPr sz="4400"/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/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/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/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pPr eaLnBrk="1" fontAlgn="auto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sr-Cyrl-RS" sz="4400" dirty="0">
                <a:solidFill>
                  <a:schemeClr val="bg1"/>
                </a:solidFill>
              </a:rPr>
              <a:t>Које животиње виђаш у својој околини?</a:t>
            </a:r>
            <a:endParaRPr lang="x-none" sz="4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AFC53B-37CB-46E4-993E-2B2B6C1474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4299" r="50000" b="4299"/>
          <a:stretch/>
        </p:blipFill>
        <p:spPr>
          <a:xfrm>
            <a:off x="1490206" y="1340768"/>
            <a:ext cx="6163587" cy="515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65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51AD56F-BDE9-41CC-8566-D0A66F45A902}"/>
              </a:ext>
            </a:extLst>
          </p:cNvPr>
          <p:cNvSpPr txBox="1">
            <a:spLocks/>
          </p:cNvSpPr>
          <p:nvPr/>
        </p:nvSpPr>
        <p:spPr>
          <a:xfrm>
            <a:off x="0" y="13603"/>
            <a:ext cx="9144000" cy="1183149"/>
          </a:xfrm>
          <a:prstGeom prst="rect">
            <a:avLst/>
          </a:prstGeom>
          <a:solidFill>
            <a:schemeClr val="accent3"/>
          </a:solidFill>
          <a:ln w="28575" cap="flat" cmpd="sng" algn="ctr">
            <a:noFill/>
            <a:prstDash val="sysDash"/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lnSpc>
                <a:spcPct val="90000"/>
              </a:lnSpc>
              <a:defRPr sz="4000" b="1"/>
            </a:lvl1pPr>
            <a:lvl2pPr>
              <a:lnSpc>
                <a:spcPct val="90000"/>
              </a:lnSpc>
              <a:defRPr sz="4400"/>
            </a:lvl2pPr>
            <a:lvl3pPr>
              <a:lnSpc>
                <a:spcPct val="90000"/>
              </a:lnSpc>
              <a:defRPr sz="4400"/>
            </a:lvl3pPr>
            <a:lvl4pPr>
              <a:lnSpc>
                <a:spcPct val="90000"/>
              </a:lnSpc>
              <a:defRPr sz="4400"/>
            </a:lvl4pPr>
            <a:lvl5pPr>
              <a:lnSpc>
                <a:spcPct val="90000"/>
              </a:lnSpc>
              <a:defRPr sz="4400"/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/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/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/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pPr eaLnBrk="1" fontAlgn="auto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sr-Cyrl-RS" sz="4400" dirty="0">
                <a:solidFill>
                  <a:schemeClr val="bg1"/>
                </a:solidFill>
              </a:rPr>
              <a:t>Које животиње виђаш у својој околини?</a:t>
            </a:r>
            <a:endParaRPr lang="x-none" sz="4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3178A8-B4F6-477B-ACA9-4609CE46AE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299" r="1963" b="4299"/>
          <a:stretch/>
        </p:blipFill>
        <p:spPr>
          <a:xfrm>
            <a:off x="1475656" y="1412776"/>
            <a:ext cx="6325182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493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3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FBD0139B-2F5A-4E6D-90CD-4759D685E6CF}"/>
              </a:ext>
            </a:extLst>
          </p:cNvPr>
          <p:cNvSpPr/>
          <p:nvPr/>
        </p:nvSpPr>
        <p:spPr>
          <a:xfrm>
            <a:off x="395536" y="476672"/>
            <a:ext cx="7560840" cy="5112568"/>
          </a:xfrm>
          <a:prstGeom prst="cloud">
            <a:avLst/>
          </a:prstGeom>
          <a:solidFill>
            <a:schemeClr val="bg1"/>
          </a:solidFill>
          <a:ln>
            <a:solidFill>
              <a:srgbClr val="E6B8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>
              <a:solidFill>
                <a:srgbClr val="9BBB5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D80A2B-C954-4939-A595-D72D3A7B7E84}"/>
              </a:ext>
            </a:extLst>
          </p:cNvPr>
          <p:cNvSpPr txBox="1"/>
          <p:nvPr/>
        </p:nvSpPr>
        <p:spPr>
          <a:xfrm>
            <a:off x="1115616" y="1509462"/>
            <a:ext cx="61206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sr-Cyrl-RS" sz="3200" b="1" dirty="0"/>
              <a:t>У нашој околини живи много разноврсних животиња. Оне живе у шуми, на ливади, у парку, у води и око ње, у дворишту, у кући, у зоолошком врту.</a:t>
            </a:r>
            <a:endParaRPr lang="sr-Latn-RS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E0E851-0165-40E6-96EA-4A4A3C4655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3429000"/>
            <a:ext cx="1994484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1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itle 1"/>
          <p:cNvSpPr txBox="1">
            <a:spLocks noChangeArrowheads="1"/>
          </p:cNvSpPr>
          <p:nvPr/>
        </p:nvSpPr>
        <p:spPr bwMode="auto">
          <a:xfrm>
            <a:off x="166984" y="317572"/>
            <a:ext cx="4333008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sr-Cyrl-RS" altLang="sr-Latn-RS" sz="4000" b="1" dirty="0">
                <a:solidFill>
                  <a:srgbClr val="9BBB59"/>
                </a:solidFill>
                <a:latin typeface="Calibri" panose="020F0502020204030204" pitchFamily="34" charset="0"/>
              </a:rPr>
              <a:t>Дивље животиње</a:t>
            </a:r>
            <a:endParaRPr lang="en-US" altLang="sr-Latn-RS" sz="4000" b="1" dirty="0">
              <a:solidFill>
                <a:srgbClr val="9BBB59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92" y="2481598"/>
            <a:ext cx="4038791" cy="4007738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728314"/>
            <a:ext cx="4163446" cy="4137964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375100"/>
            <a:ext cx="4198044" cy="4107800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4513664" y="404664"/>
            <a:ext cx="4496332" cy="5544616"/>
          </a:xfrm>
          <a:prstGeom prst="verticalScroll">
            <a:avLst/>
          </a:prstGeom>
          <a:solidFill>
            <a:srgbClr val="E3F3D5"/>
          </a:solidFill>
          <a:ln>
            <a:solidFill>
              <a:srgbClr val="E6B8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b="1" dirty="0">
                <a:solidFill>
                  <a:schemeClr val="tx1"/>
                </a:solidFill>
              </a:rPr>
              <a:t>Дивље животиње саме брину о себи и својим младунцима, проналазе склониште, храну и воду, бране се од природних непријатеља. </a:t>
            </a:r>
            <a:r>
              <a:rPr lang="sr-Latn-RS" sz="2400" b="1" dirty="0">
                <a:solidFill>
                  <a:schemeClr val="tx1"/>
                </a:solidFill>
              </a:rPr>
              <a:t>Човек и њима понекад помаже. На пример, </a:t>
            </a:r>
            <a:r>
              <a:rPr lang="sr-Cyrl-RS" sz="2400" b="1" dirty="0">
                <a:solidFill>
                  <a:schemeClr val="tx1"/>
                </a:solidFill>
              </a:rPr>
              <a:t>ловци им </a:t>
            </a:r>
            <a:r>
              <a:rPr lang="sr-Latn-RS" sz="2400" b="1" dirty="0">
                <a:solidFill>
                  <a:schemeClr val="tx1"/>
                </a:solidFill>
              </a:rPr>
              <a:t>оставља</a:t>
            </a:r>
            <a:r>
              <a:rPr lang="sr-Cyrl-RS" sz="2400" b="1" dirty="0">
                <a:solidFill>
                  <a:schemeClr val="tx1"/>
                </a:solidFill>
              </a:rPr>
              <a:t>ју</a:t>
            </a:r>
            <a:r>
              <a:rPr lang="sr-Latn-RS" sz="2400" b="1" dirty="0">
                <a:solidFill>
                  <a:schemeClr val="tx1"/>
                </a:solidFill>
              </a:rPr>
              <a:t> храну током оштрих</a:t>
            </a:r>
            <a:r>
              <a:rPr lang="sr-Cyrl-RS" sz="2400" b="1" dirty="0">
                <a:solidFill>
                  <a:schemeClr val="tx1"/>
                </a:solidFill>
              </a:rPr>
              <a:t> </a:t>
            </a:r>
            <a:r>
              <a:rPr lang="sr-Latn-RS" sz="2400" b="1" dirty="0">
                <a:solidFill>
                  <a:schemeClr val="tx1"/>
                </a:solidFill>
              </a:rPr>
              <a:t>зима.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DED86C4-2F51-4A81-9DE1-8374C70A4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432" y="404664"/>
            <a:ext cx="4333008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sr-Cyrl-RS" altLang="sr-Latn-RS" sz="4000" b="1" dirty="0">
                <a:solidFill>
                  <a:srgbClr val="9BBB59"/>
                </a:solidFill>
                <a:latin typeface="Calibri" panose="020F0502020204030204" pitchFamily="34" charset="0"/>
              </a:rPr>
              <a:t>Дивље животиње</a:t>
            </a:r>
            <a:endParaRPr lang="en-US" altLang="sr-Latn-RS" sz="4000" b="1" dirty="0">
              <a:solidFill>
                <a:srgbClr val="9BBB5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77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74006" y="1433615"/>
            <a:ext cx="3600400" cy="4248472"/>
          </a:xfrm>
          <a:prstGeom prst="roundRect">
            <a:avLst/>
          </a:prstGeom>
          <a:solidFill>
            <a:srgbClr val="E3F3D5"/>
          </a:solidFill>
          <a:ln>
            <a:solidFill>
              <a:srgbClr val="E6B8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sz="2400" b="1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33615"/>
            <a:ext cx="4097994" cy="4062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Rectangle 1"/>
          <p:cNvSpPr/>
          <p:nvPr/>
        </p:nvSpPr>
        <p:spPr>
          <a:xfrm>
            <a:off x="618022" y="1649639"/>
            <a:ext cx="324036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RS" sz="2400" b="1" dirty="0">
                <a:effectLst/>
                <a:latin typeface="+mj-lt"/>
                <a:ea typeface="Calibri" panose="020F0502020204030204" pitchFamily="34" charset="0"/>
              </a:rPr>
              <a:t>Неке животиње живе у групама. Тако се лакше заједно бране од непријатеља и лакше чувају своје младунце. (Чопор вукова; јато птица или јато риба; колонија мрава; рој пчела; крдо јелена...).</a:t>
            </a:r>
            <a:endParaRPr lang="sr-Latn-RS" sz="2400" b="1" dirty="0">
              <a:latin typeface="+mj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4C07EB2-9CF6-471D-BD7E-80913173B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992" y="318376"/>
            <a:ext cx="4333008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sr-Cyrl-RS" altLang="sr-Latn-RS" sz="4000" b="1" dirty="0">
                <a:solidFill>
                  <a:srgbClr val="9BBB59"/>
                </a:solidFill>
                <a:latin typeface="Calibri" panose="020F0502020204030204" pitchFamily="34" charset="0"/>
              </a:rPr>
              <a:t>Дивље животиње</a:t>
            </a:r>
            <a:endParaRPr lang="en-US" altLang="sr-Latn-RS" sz="4000" b="1" dirty="0">
              <a:solidFill>
                <a:srgbClr val="9BBB5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97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0" y="6246813"/>
          <a:ext cx="611188" cy="61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" name="Image" r:id="rId4" imgW="289561" imgH="289561" progId="Photoshop.Image.19">
                  <p:embed/>
                </p:oleObj>
              </mc:Choice>
              <mc:Fallback>
                <p:oleObj name="Image" r:id="rId4" imgW="289561" imgH="289561" progId="Photoshop.Image.19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246813"/>
                        <a:ext cx="611188" cy="611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3" y="1206501"/>
            <a:ext cx="2908264" cy="28705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1270" y="1206500"/>
            <a:ext cx="2956655" cy="28705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5079" y="1218772"/>
            <a:ext cx="2885589" cy="28583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Rounded Rectangle 6"/>
          <p:cNvSpPr/>
          <p:nvPr/>
        </p:nvSpPr>
        <p:spPr>
          <a:xfrm>
            <a:off x="575370" y="4581128"/>
            <a:ext cx="7993260" cy="1521669"/>
          </a:xfrm>
          <a:prstGeom prst="roundRect">
            <a:avLst/>
          </a:prstGeom>
          <a:solidFill>
            <a:srgbClr val="E3F3D5"/>
          </a:solidFill>
          <a:ln>
            <a:solidFill>
              <a:srgbClr val="E6B8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b="1">
                <a:solidFill>
                  <a:schemeClr val="tx1"/>
                </a:solidFill>
              </a:rPr>
              <a:t>О </a:t>
            </a:r>
            <a:r>
              <a:rPr lang="sr-Cyrl-RS" sz="2400" b="1" dirty="0">
                <a:solidFill>
                  <a:schemeClr val="tx1"/>
                </a:solidFill>
              </a:rPr>
              <a:t>домаћим животињама </a:t>
            </a:r>
            <a:r>
              <a:rPr lang="sr-Cyrl-RS" sz="2400" b="1">
                <a:solidFill>
                  <a:schemeClr val="tx1"/>
                </a:solidFill>
              </a:rPr>
              <a:t>брине човек</a:t>
            </a:r>
            <a:r>
              <a:rPr lang="sr-Latn-RS" sz="2400" b="1">
                <a:solidFill>
                  <a:schemeClr val="tx1"/>
                </a:solidFill>
              </a:rPr>
              <a:t>,</a:t>
            </a:r>
            <a:r>
              <a:rPr lang="sr-Cyrl-RS" sz="2400" b="1" dirty="0">
                <a:solidFill>
                  <a:schemeClr val="tx1"/>
                </a:solidFill>
              </a:rPr>
              <a:t> гаји их </a:t>
            </a:r>
            <a:r>
              <a:rPr lang="sr-Cyrl-RS" sz="2400" b="1">
                <a:solidFill>
                  <a:schemeClr val="tx1"/>
                </a:solidFill>
              </a:rPr>
              <a:t>јер </a:t>
            </a:r>
            <a:r>
              <a:rPr lang="sr-Cyrl-RS" sz="2400" b="1" dirty="0">
                <a:solidFill>
                  <a:schemeClr val="tx1"/>
                </a:solidFill>
              </a:rPr>
              <a:t>од њих добија месо, млеко, кожу, јаја, вуну итд. Домаће животиње човек углавном гаји на </a:t>
            </a:r>
            <a:r>
              <a:rPr lang="sr-Cyrl-RS" sz="2400" b="1">
                <a:solidFill>
                  <a:schemeClr val="tx1"/>
                </a:solidFill>
              </a:rPr>
              <a:t>селу.</a:t>
            </a:r>
            <a:endParaRPr lang="sr-Latn-RS" sz="2400" b="1" dirty="0">
              <a:solidFill>
                <a:schemeClr val="tx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A2870D-5DBB-4FB2-9838-E8C45ED7A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992" y="318376"/>
            <a:ext cx="4765056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sr-Cyrl-RS" altLang="sr-Latn-RS" sz="4000" b="1" dirty="0">
                <a:solidFill>
                  <a:srgbClr val="9BBB59"/>
                </a:solidFill>
                <a:latin typeface="Calibri" panose="020F0502020204030204" pitchFamily="34" charset="0"/>
              </a:rPr>
              <a:t>Домаће животиње</a:t>
            </a:r>
            <a:endParaRPr lang="en-US" altLang="sr-Latn-RS" sz="4000" b="1" dirty="0">
              <a:solidFill>
                <a:srgbClr val="9BBB5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29578" y="174164"/>
            <a:ext cx="6516216" cy="6336704"/>
          </a:xfrm>
          <a:prstGeom prst="ellipse">
            <a:avLst/>
          </a:prstGeom>
          <a:solidFill>
            <a:srgbClr val="E3F3D5"/>
          </a:solidFill>
          <a:ln>
            <a:solidFill>
              <a:srgbClr val="E6B8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 sz="2400" b="1" dirty="0">
              <a:solidFill>
                <a:schemeClr val="tx1"/>
              </a:solidFill>
            </a:endParaRPr>
          </a:p>
          <a:p>
            <a:pPr algn="ctr"/>
            <a:r>
              <a:rPr lang="sr-Cyrl-RS" sz="2400" b="1" dirty="0">
                <a:solidFill>
                  <a:schemeClr val="tx1"/>
                </a:solidFill>
              </a:rPr>
              <a:t>У </a:t>
            </a:r>
            <a:r>
              <a:rPr lang="sr-Cyrl-RS" sz="2400" b="1">
                <a:solidFill>
                  <a:schemeClr val="tx1"/>
                </a:solidFill>
              </a:rPr>
              <a:t>сеоском </a:t>
            </a:r>
            <a:r>
              <a:rPr lang="sr-Cyrl-RS" sz="2400" b="1" dirty="0">
                <a:solidFill>
                  <a:schemeClr val="tx1"/>
                </a:solidFill>
              </a:rPr>
              <a:t>домаћинству постоје објекти за сваку врсту животиња (кокошке се гаје у кокошињцу, свиње у свињцу, краве у штали, </a:t>
            </a:r>
            <a:r>
              <a:rPr lang="sr-Cyrl-RS" sz="2400" b="1">
                <a:solidFill>
                  <a:schemeClr val="tx1"/>
                </a:solidFill>
              </a:rPr>
              <a:t>овце </a:t>
            </a:r>
            <a:r>
              <a:rPr lang="sr-Cyrl-RS" sz="2400" b="1" dirty="0">
                <a:solidFill>
                  <a:schemeClr val="tx1"/>
                </a:solidFill>
              </a:rPr>
              <a:t>у </a:t>
            </a:r>
            <a:r>
              <a:rPr lang="sr-Cyrl-RS" sz="2400" b="1">
                <a:solidFill>
                  <a:schemeClr val="tx1"/>
                </a:solidFill>
              </a:rPr>
              <a:t>ограђеном </a:t>
            </a:r>
            <a:r>
              <a:rPr lang="sr-Cyrl-RS" sz="2400" b="1" dirty="0">
                <a:solidFill>
                  <a:schemeClr val="tx1"/>
                </a:solidFill>
              </a:rPr>
              <a:t>простору који се зове тор). Краве, овце, козе и коњи су биљоједи и од пролећа до јесени пасу траву на пашњацима, у току зиме човек их храни сеном, кокошке храни кукурузом и пшеницом, а свиње су сваштоједи, па за њих спрема </a:t>
            </a:r>
            <a:r>
              <a:rPr lang="sr-Cyrl-RS" sz="2400" b="1">
                <a:solidFill>
                  <a:schemeClr val="tx1"/>
                </a:solidFill>
              </a:rPr>
              <a:t>помије.</a:t>
            </a:r>
            <a:endParaRPr lang="sr-Latn-RS" sz="2400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00670F-C918-4B76-9C55-A4B5AC9EBBB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05070" y="5452436"/>
            <a:ext cx="1572585" cy="13735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57A27D-AED4-4D3B-AA9B-8543049B697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43327" y="3335620"/>
            <a:ext cx="3106503" cy="25433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CD9E63-4398-4D22-84C3-B1E1E12E9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2065" y="179900"/>
            <a:ext cx="2692357" cy="20853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1121903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1982</TotalTime>
  <Words>388</Words>
  <Application>Microsoft Office PowerPoint</Application>
  <PresentationFormat>On-screen Show (4:3)</PresentationFormat>
  <Paragraphs>23</Paragraphs>
  <Slides>12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1_Office Theme</vt:lpstr>
      <vt:lpstr>2_Office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Miroslava Kostić</dc:creator>
  <cp:lastModifiedBy>Ljilja</cp:lastModifiedBy>
  <cp:revision>118</cp:revision>
  <dcterms:created xsi:type="dcterms:W3CDTF">2014-12-17T09:19:58Z</dcterms:created>
  <dcterms:modified xsi:type="dcterms:W3CDTF">2019-09-12T13:29:56Z</dcterms:modified>
</cp:coreProperties>
</file>