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15"/>
  </p:notesMasterIdLst>
  <p:sldIdLst>
    <p:sldId id="349" r:id="rId3"/>
    <p:sldId id="340" r:id="rId4"/>
    <p:sldId id="318" r:id="rId5"/>
    <p:sldId id="342" r:id="rId6"/>
    <p:sldId id="343" r:id="rId7"/>
    <p:sldId id="344" r:id="rId8"/>
    <p:sldId id="345" r:id="rId9"/>
    <p:sldId id="341" r:id="rId10"/>
    <p:sldId id="346" r:id="rId11"/>
    <p:sldId id="350" r:id="rId12"/>
    <p:sldId id="322" r:id="rId13"/>
    <p:sldId id="348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CCB"/>
    <a:srgbClr val="9BBB59"/>
    <a:srgbClr val="B2DE82"/>
    <a:srgbClr val="FCC4FC"/>
    <a:srgbClr val="FFDF79"/>
    <a:srgbClr val="71C2FF"/>
    <a:srgbClr val="F32DF3"/>
    <a:srgbClr val="B93679"/>
    <a:srgbClr val="B7F6A8"/>
    <a:srgbClr val="D8F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73" autoAdjust="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794E56-71A8-4212-B04C-34EEEBC54A07}" type="datetimeFigureOut">
              <a:rPr lang="en-US"/>
              <a:pPr>
                <a:defRPr/>
              </a:pPr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5F8EECC-018F-4514-B01D-2E257589A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9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07AFEC-1433-4315-B234-6E23C25EEB4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26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07AFEC-1433-4315-B234-6E23C25EEB4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68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07AFEC-1433-4315-B234-6E23C25EEB4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85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F8EECC-018F-4514-B01D-2E257589A3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8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BBEE45-7BE7-427A-A4F1-30D7D5C6BFF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5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AA9F3-98E0-4D18-8F00-608511389EE4}" type="datetimeFigureOut">
              <a:rPr lang="en-US"/>
              <a:pPr>
                <a:defRPr/>
              </a:pPr>
              <a:t>9/4/2019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E9B5D-F198-469D-8D8F-ED3E3D898F8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5974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1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429375"/>
            <a:ext cx="1304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246813"/>
            <a:ext cx="611188" cy="611187"/>
          </a:xfrm>
          <a:prstGeom prst="rect">
            <a:avLst/>
          </a:prstGeom>
          <a:solidFill>
            <a:srgbClr val="B93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122" y="1340768"/>
            <a:ext cx="2688548" cy="534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477" y="1340768"/>
            <a:ext cx="2671626" cy="5312184"/>
          </a:xfrm>
          <a:prstGeom prst="rect">
            <a:avLst/>
          </a:pr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48B6F514-4844-48BE-8A76-40D2F76B612D}"/>
              </a:ext>
            </a:extLst>
          </p:cNvPr>
          <p:cNvSpPr/>
          <p:nvPr/>
        </p:nvSpPr>
        <p:spPr bwMode="auto">
          <a:xfrm>
            <a:off x="1187624" y="332656"/>
            <a:ext cx="6264696" cy="1368152"/>
          </a:xfrm>
          <a:prstGeom prst="roundRect">
            <a:avLst/>
          </a:prstGeom>
          <a:ln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4400" b="1" dirty="0">
                <a:solidFill>
                  <a:schemeClr val="tx1"/>
                </a:solidFill>
              </a:rPr>
              <a:t>Значај биљака и животиња за човека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0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E1DB2AF-029B-4262-810F-FD0C221FD576}"/>
              </a:ext>
            </a:extLst>
          </p:cNvPr>
          <p:cNvSpPr txBox="1">
            <a:spLocks/>
          </p:cNvSpPr>
          <p:nvPr/>
        </p:nvSpPr>
        <p:spPr>
          <a:xfrm>
            <a:off x="0" y="13603"/>
            <a:ext cx="9144000" cy="872269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defRPr sz="4000" b="1"/>
            </a:lvl1pPr>
            <a:lvl2pPr>
              <a:lnSpc>
                <a:spcPct val="90000"/>
              </a:lnSpc>
              <a:defRPr sz="4400"/>
            </a:lvl2pPr>
            <a:lvl3pPr>
              <a:lnSpc>
                <a:spcPct val="90000"/>
              </a:lnSpc>
              <a:defRPr sz="4400"/>
            </a:lvl3pPr>
            <a:lvl4pPr>
              <a:lnSpc>
                <a:spcPct val="90000"/>
              </a:lnSpc>
              <a:defRPr sz="4400"/>
            </a:lvl4pPr>
            <a:lvl5pPr>
              <a:lnSpc>
                <a:spcPct val="90000"/>
              </a:lnSpc>
              <a:defRPr sz="4400"/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sr-Cyrl-RS" sz="4400" dirty="0"/>
              <a:t>Радни листић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9B23A-2AEB-4FC6-914B-3ECA041A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15584"/>
            <a:ext cx="7043316" cy="5829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9EEFE-500B-4722-B746-ECFA9506EE3D}"/>
              </a:ext>
            </a:extLst>
          </p:cNvPr>
          <p:cNvSpPr txBox="1"/>
          <p:nvPr/>
        </p:nvSpPr>
        <p:spPr>
          <a:xfrm>
            <a:off x="2771800" y="3356992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+mn-lt"/>
              </a:rPr>
              <a:t>кокице</a:t>
            </a:r>
          </a:p>
          <a:p>
            <a:r>
              <a:rPr lang="sr-Cyrl-RS" sz="2000" dirty="0">
                <a:latin typeface="+mn-lt"/>
              </a:rPr>
              <a:t>проја</a:t>
            </a:r>
          </a:p>
          <a:p>
            <a:r>
              <a:rPr lang="sr-Cyrl-RS" sz="2000" dirty="0">
                <a:latin typeface="+mn-lt"/>
              </a:rPr>
              <a:t>исхрана животиња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06281-DC5F-452E-AE35-AE279ABF1830}"/>
              </a:ext>
            </a:extLst>
          </p:cNvPr>
          <p:cNvSpPr txBox="1"/>
          <p:nvPr/>
        </p:nvSpPr>
        <p:spPr>
          <a:xfrm>
            <a:off x="2771800" y="5051187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вино</a:t>
            </a:r>
          </a:p>
          <a:p>
            <a:r>
              <a:rPr lang="ru-RU" sz="2000" dirty="0">
                <a:latin typeface="+mn-lt"/>
              </a:rPr>
              <a:t>сок</a:t>
            </a:r>
          </a:p>
          <a:p>
            <a:r>
              <a:rPr lang="ru-RU" sz="2000" dirty="0">
                <a:latin typeface="+mn-lt"/>
              </a:rPr>
              <a:t>колачи</a:t>
            </a:r>
          </a:p>
          <a:p>
            <a:r>
              <a:rPr lang="ru-RU" sz="2000" dirty="0">
                <a:latin typeface="+mn-lt"/>
              </a:rPr>
              <a:t>свеже воће</a:t>
            </a:r>
            <a:endParaRPr lang="sr-Cyrl-RS" sz="2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8AD1C-3619-4832-AB7C-DD66DF192D0A}"/>
              </a:ext>
            </a:extLst>
          </p:cNvPr>
          <p:cNvSpPr txBox="1"/>
          <p:nvPr/>
        </p:nvSpPr>
        <p:spPr>
          <a:xfrm>
            <a:off x="6300192" y="1556792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хлеб</a:t>
            </a:r>
          </a:p>
          <a:p>
            <a:r>
              <a:rPr lang="ru-RU" sz="2000" dirty="0">
                <a:latin typeface="+mn-lt"/>
              </a:rPr>
              <a:t>пецива</a:t>
            </a:r>
          </a:p>
          <a:p>
            <a:r>
              <a:rPr lang="ru-RU" sz="2000" dirty="0">
                <a:latin typeface="+mn-lt"/>
              </a:rPr>
              <a:t>исхрана животиња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12FC8-E724-4B27-962C-9804228762BF}"/>
              </a:ext>
            </a:extLst>
          </p:cNvPr>
          <p:cNvSpPr txBox="1"/>
          <p:nvPr/>
        </p:nvSpPr>
        <p:spPr>
          <a:xfrm>
            <a:off x="6300192" y="3427816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салата</a:t>
            </a:r>
          </a:p>
          <a:p>
            <a:r>
              <a:rPr lang="ru-RU" sz="2000" dirty="0">
                <a:latin typeface="+mn-lt"/>
              </a:rPr>
              <a:t>кечап</a:t>
            </a:r>
          </a:p>
          <a:p>
            <a:r>
              <a:rPr lang="ru-RU" sz="2000" dirty="0">
                <a:latin typeface="+mn-lt"/>
              </a:rPr>
              <a:t>кувани парадајз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673E53-4859-4094-83D4-389270A13682}"/>
              </a:ext>
            </a:extLst>
          </p:cNvPr>
          <p:cNvSpPr txBox="1"/>
          <p:nvPr/>
        </p:nvSpPr>
        <p:spPr>
          <a:xfrm>
            <a:off x="6263592" y="5051187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помфрит</a:t>
            </a:r>
          </a:p>
          <a:p>
            <a:r>
              <a:rPr lang="ru-RU" sz="2000" dirty="0">
                <a:latin typeface="+mn-lt"/>
              </a:rPr>
              <a:t>пире</a:t>
            </a:r>
          </a:p>
          <a:p>
            <a:r>
              <a:rPr lang="ru-RU" sz="2000" dirty="0">
                <a:latin typeface="+mn-lt"/>
              </a:rPr>
              <a:t>кувана јела</a:t>
            </a:r>
          </a:p>
          <a:p>
            <a:r>
              <a:rPr lang="ru-RU" sz="2000" dirty="0">
                <a:latin typeface="+mn-lt"/>
              </a:rPr>
              <a:t> са кромпиром</a:t>
            </a:r>
          </a:p>
        </p:txBody>
      </p:sp>
    </p:spTree>
    <p:extLst>
      <p:ext uri="{BB962C8B-B14F-4D97-AF65-F5344CB8AC3E}">
        <p14:creationId xmlns:p14="http://schemas.microsoft.com/office/powerpoint/2010/main" val="19805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4EFDB00-9E9C-4F4D-BE4F-E3E145764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5B6E7D-825F-4123-81F5-C412657CB761}"/>
              </a:ext>
            </a:extLst>
          </p:cNvPr>
          <p:cNvSpPr txBox="1">
            <a:spLocks/>
          </p:cNvSpPr>
          <p:nvPr/>
        </p:nvSpPr>
        <p:spPr>
          <a:xfrm>
            <a:off x="152400" y="228600"/>
            <a:ext cx="8686800" cy="106680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sr-Cyrl-RS" sz="5400" b="1" dirty="0">
              <a:latin typeface="+mn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sr-Cyrl-RS" sz="3600" b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5400" b="1" dirty="0">
                <a:latin typeface="+mn-lt"/>
                <a:ea typeface="+mj-ea"/>
                <a:cs typeface="+mj-cs"/>
              </a:rPr>
              <a:t> </a:t>
            </a:r>
            <a:endParaRPr lang="en-US" sz="5400" b="1" dirty="0">
              <a:latin typeface="+mn-lt"/>
              <a:ea typeface="+mj-ea"/>
              <a:cs typeface="+mj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D157773-AAA1-4450-977B-37AA8AB422D9}"/>
              </a:ext>
            </a:extLst>
          </p:cNvPr>
          <p:cNvSpPr/>
          <p:nvPr/>
        </p:nvSpPr>
        <p:spPr>
          <a:xfrm>
            <a:off x="976312" y="794516"/>
            <a:ext cx="7477125" cy="4058412"/>
          </a:xfrm>
          <a:prstGeom prst="cloud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sr-Latn-RS" sz="9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A7BD18A5-38EA-48A1-99D9-DCB91BAAF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835107"/>
            <a:ext cx="7000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96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 Р А В О !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DC6D666-A20E-4F3F-BD7E-B48B8F9B8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3404767"/>
            <a:ext cx="2920296" cy="19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6395F-4A6C-43B2-BD2D-14DC3D75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7" y="846636"/>
            <a:ext cx="8971379" cy="5945438"/>
          </a:xfrm>
          <a:prstGeom prst="rect">
            <a:avLst/>
          </a:prstGeom>
          <a:ln w="76200">
            <a:solidFill>
              <a:srgbClr val="EDCCCB"/>
            </a:solidFill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2A9FE6D-FCB4-43BA-9063-AFC1418FD9B5}"/>
              </a:ext>
            </a:extLst>
          </p:cNvPr>
          <p:cNvSpPr/>
          <p:nvPr/>
        </p:nvSpPr>
        <p:spPr>
          <a:xfrm>
            <a:off x="107504" y="86240"/>
            <a:ext cx="5106953" cy="3140968"/>
          </a:xfrm>
          <a:prstGeom prst="cloud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3200" b="1" dirty="0">
              <a:solidFill>
                <a:srgbClr val="9BBB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E14C5-67FD-41F7-A44C-8910621BD1E5}"/>
              </a:ext>
            </a:extLst>
          </p:cNvPr>
          <p:cNvSpPr txBox="1"/>
          <p:nvPr/>
        </p:nvSpPr>
        <p:spPr>
          <a:xfrm>
            <a:off x="395537" y="590296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</a:rPr>
              <a:t>Како човек користи биљке и животиње</a:t>
            </a:r>
          </a:p>
          <a:p>
            <a:pPr algn="ctr"/>
            <a:r>
              <a:rPr lang="ru-RU" sz="3200" b="1" dirty="0">
                <a:latin typeface="Calibri" panose="020F0502020204030204" pitchFamily="34" charset="0"/>
              </a:rPr>
              <a:t>и да ли то утиче на наше окружење?</a:t>
            </a:r>
          </a:p>
        </p:txBody>
      </p:sp>
    </p:spTree>
    <p:extLst>
      <p:ext uri="{BB962C8B-B14F-4D97-AF65-F5344CB8AC3E}">
        <p14:creationId xmlns:p14="http://schemas.microsoft.com/office/powerpoint/2010/main" val="347725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23528" y="260648"/>
            <a:ext cx="4680520" cy="2808312"/>
          </a:xfrm>
          <a:prstGeom prst="cloud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3200" b="1" dirty="0">
              <a:solidFill>
                <a:srgbClr val="9BBB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403648" y="3145194"/>
            <a:ext cx="5184576" cy="3600400"/>
          </a:xfrm>
          <a:prstGeom prst="cloud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3200" b="1" dirty="0">
              <a:solidFill>
                <a:srgbClr val="9BBB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244080" y="1052736"/>
            <a:ext cx="3720408" cy="2171710"/>
          </a:xfrm>
          <a:prstGeom prst="wedgeEllipseCallout">
            <a:avLst>
              <a:gd name="adj1" fmla="val 22670"/>
              <a:gd name="adj2" fmla="val 85237"/>
            </a:avLst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3200" b="1" dirty="0">
              <a:solidFill>
                <a:srgbClr val="9BBB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C8539-3C47-40E7-9CA8-407E4659C26B}"/>
              </a:ext>
            </a:extLst>
          </p:cNvPr>
          <p:cNvSpPr txBox="1"/>
          <p:nvPr/>
        </p:nvSpPr>
        <p:spPr>
          <a:xfrm>
            <a:off x="1187624" y="597748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9BBB59"/>
                </a:solidFill>
                <a:latin typeface="Calibri" panose="020F0502020204030204" pitchFamily="34" charset="0"/>
              </a:rPr>
              <a:t>Сва жива бића су повезана и зависе једна од других. </a:t>
            </a:r>
            <a:endParaRPr lang="sr-Latn-RS" sz="32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0B71B-5C38-478F-B9F6-26EAFF3B96DD}"/>
              </a:ext>
            </a:extLst>
          </p:cNvPr>
          <p:cNvSpPr txBox="1"/>
          <p:nvPr/>
        </p:nvSpPr>
        <p:spPr>
          <a:xfrm>
            <a:off x="2067148" y="3842334"/>
            <a:ext cx="3857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9BBB59"/>
                </a:solidFill>
                <a:latin typeface="Calibri" panose="020F0502020204030204" pitchFamily="34" charset="0"/>
              </a:rPr>
              <a:t>Човек на различите начине користи биљке и животиње за своје потребе.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88E9-C3E8-4413-BAE3-941FDA7C0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994484" cy="3573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C3958-94BC-4D5F-9068-2EB642F6D53F}"/>
              </a:ext>
            </a:extLst>
          </p:cNvPr>
          <p:cNvSpPr txBox="1"/>
          <p:nvPr/>
        </p:nvSpPr>
        <p:spPr>
          <a:xfrm>
            <a:off x="5634126" y="1196752"/>
            <a:ext cx="3108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BBB59"/>
                </a:solidFill>
                <a:latin typeface="Calibri" panose="020F0502020204030204" pitchFamily="34" charset="0"/>
              </a:rPr>
              <a:t>Kакве користи човек</a:t>
            </a:r>
          </a:p>
          <a:p>
            <a:pPr algn="ctr"/>
            <a:r>
              <a:rPr lang="ru-RU" sz="2800" b="1" dirty="0">
                <a:solidFill>
                  <a:srgbClr val="9BBB59"/>
                </a:solidFill>
                <a:latin typeface="Calibri" panose="020F0502020204030204" pitchFamily="34" charset="0"/>
              </a:rPr>
              <a:t>има од биљака и животиња?</a:t>
            </a:r>
          </a:p>
        </p:txBody>
      </p:sp>
    </p:spTree>
    <p:extLst>
      <p:ext uri="{BB962C8B-B14F-4D97-AF65-F5344CB8AC3E}">
        <p14:creationId xmlns:p14="http://schemas.microsoft.com/office/powerpoint/2010/main" val="1584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84E9941-0C64-4382-A5D5-0FA077AB2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216" r="13333" b="8429"/>
          <a:stretch/>
        </p:blipFill>
        <p:spPr bwMode="auto">
          <a:xfrm>
            <a:off x="1715136" y="1340768"/>
            <a:ext cx="6055512" cy="540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7BA6F8-3811-4564-815F-A976205940B1}"/>
              </a:ext>
            </a:extLst>
          </p:cNvPr>
          <p:cNvSpPr/>
          <p:nvPr/>
        </p:nvSpPr>
        <p:spPr>
          <a:xfrm>
            <a:off x="1547664" y="188640"/>
            <a:ext cx="6390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Биљке и животиње човек</a:t>
            </a:r>
          </a:p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користи за исхрану. </a:t>
            </a:r>
            <a:endParaRPr lang="x-none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66358"/>
            <a:ext cx="5112035" cy="4971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BBB59"/>
            </a:solidFill>
            <a:miter lim="800000"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AB36C6-291A-45EF-A9C2-CD869A0B1DE4}"/>
              </a:ext>
            </a:extLst>
          </p:cNvPr>
          <p:cNvSpPr/>
          <p:nvPr/>
        </p:nvSpPr>
        <p:spPr>
          <a:xfrm>
            <a:off x="1475656" y="196603"/>
            <a:ext cx="6390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Биљке служе да</a:t>
            </a:r>
          </a:p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улепшају домове и насеља.</a:t>
            </a:r>
          </a:p>
        </p:txBody>
      </p:sp>
    </p:spTree>
    <p:extLst>
      <p:ext uri="{BB962C8B-B14F-4D97-AF65-F5344CB8AC3E}">
        <p14:creationId xmlns:p14="http://schemas.microsoft.com/office/powerpoint/2010/main" val="2244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133315"/>
            <a:ext cx="4608512" cy="44460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261309-E571-4445-A363-09307D942817}"/>
              </a:ext>
            </a:extLst>
          </p:cNvPr>
          <p:cNvSpPr/>
          <p:nvPr/>
        </p:nvSpPr>
        <p:spPr>
          <a:xfrm>
            <a:off x="107504" y="196603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Лековите биљке користе се за</a:t>
            </a:r>
          </a:p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производњу крема, лекова, напитака...</a:t>
            </a:r>
          </a:p>
        </p:txBody>
      </p:sp>
    </p:spTree>
    <p:extLst>
      <p:ext uri="{BB962C8B-B14F-4D97-AF65-F5344CB8AC3E}">
        <p14:creationId xmlns:p14="http://schemas.microsoft.com/office/powerpoint/2010/main" val="22737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700808"/>
            <a:ext cx="5122284" cy="496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0D3254-7A09-407B-96CB-6A35A8640DD1}"/>
              </a:ext>
            </a:extLst>
          </p:cNvPr>
          <p:cNvSpPr/>
          <p:nvPr/>
        </p:nvSpPr>
        <p:spPr>
          <a:xfrm>
            <a:off x="107504" y="196603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Неке животиње се користе за рад и преношење терета.</a:t>
            </a:r>
          </a:p>
        </p:txBody>
      </p:sp>
    </p:spTree>
    <p:extLst>
      <p:ext uri="{BB962C8B-B14F-4D97-AF65-F5344CB8AC3E}">
        <p14:creationId xmlns:p14="http://schemas.microsoft.com/office/powerpoint/2010/main" val="24102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637638"/>
            <a:ext cx="5328592" cy="50409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DE12B9-AC64-45CA-ABFE-1C4EAAC90D3F}"/>
              </a:ext>
            </a:extLst>
          </p:cNvPr>
          <p:cNvSpPr/>
          <p:nvPr/>
        </p:nvSpPr>
        <p:spPr>
          <a:xfrm>
            <a:off x="107504" y="196603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Јахање коња служи као</a:t>
            </a:r>
          </a:p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терапија за одређена обољења.</a:t>
            </a:r>
          </a:p>
        </p:txBody>
      </p:sp>
    </p:spTree>
    <p:extLst>
      <p:ext uri="{BB962C8B-B14F-4D97-AF65-F5344CB8AC3E}">
        <p14:creationId xmlns:p14="http://schemas.microsoft.com/office/powerpoint/2010/main" val="40132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905729"/>
            <a:ext cx="4978268" cy="4824748"/>
          </a:xfrm>
          <a:prstGeom prst="flowChartAlternateProcess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472DA4-177A-43D7-B52F-2F8D44731CC8}"/>
              </a:ext>
            </a:extLst>
          </p:cNvPr>
          <p:cNvSpPr/>
          <p:nvPr/>
        </p:nvSpPr>
        <p:spPr>
          <a:xfrm>
            <a:off x="220374" y="332656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Пси могу бити водичи слепима, као и чувари људи, животиња и домова.</a:t>
            </a:r>
          </a:p>
        </p:txBody>
      </p:sp>
    </p:spTree>
    <p:extLst>
      <p:ext uri="{BB962C8B-B14F-4D97-AF65-F5344CB8AC3E}">
        <p14:creationId xmlns:p14="http://schemas.microsoft.com/office/powerpoint/2010/main" val="4250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2E226-6DD8-41C1-BC22-B4F90D7EAABF}"/>
              </a:ext>
            </a:extLst>
          </p:cNvPr>
          <p:cNvSpPr/>
          <p:nvPr/>
        </p:nvSpPr>
        <p:spPr>
          <a:xfrm>
            <a:off x="1259632" y="332656"/>
            <a:ext cx="6948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Дрво, кожа, вуна, крзно и перје користе се за израду  различитих производа.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BF43A-F8D3-4470-9CE0-C9F6D3520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0" t="4792" r="5493" b="7772"/>
          <a:stretch/>
        </p:blipFill>
        <p:spPr>
          <a:xfrm rot="5400000">
            <a:off x="2447912" y="2480119"/>
            <a:ext cx="4248175" cy="42124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94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169</Words>
  <Application>Microsoft Office PowerPoint</Application>
  <PresentationFormat>On-screen Show (4:3)</PresentationFormat>
  <Paragraphs>45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Miroslava Kostić</dc:creator>
  <cp:lastModifiedBy>Milica Vujnovic</cp:lastModifiedBy>
  <cp:revision>166</cp:revision>
  <dcterms:created xsi:type="dcterms:W3CDTF">2014-12-17T09:19:58Z</dcterms:created>
  <dcterms:modified xsi:type="dcterms:W3CDTF">2019-09-04T13:21:47Z</dcterms:modified>
</cp:coreProperties>
</file>