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10"/>
  </p:notesMasterIdLst>
  <p:sldIdLst>
    <p:sldId id="322" r:id="rId3"/>
    <p:sldId id="315" r:id="rId4"/>
    <p:sldId id="316" r:id="rId5"/>
    <p:sldId id="317" r:id="rId6"/>
    <p:sldId id="319" r:id="rId7"/>
    <p:sldId id="323" r:id="rId8"/>
    <p:sldId id="321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ran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E40311"/>
    <a:srgbClr val="A66700"/>
    <a:srgbClr val="B93679"/>
    <a:srgbClr val="F18522"/>
    <a:srgbClr val="87D1F6"/>
    <a:srgbClr val="97C11F"/>
    <a:srgbClr val="A1700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73" autoAdjust="0"/>
  </p:normalViewPr>
  <p:slideViewPr>
    <p:cSldViewPr>
      <p:cViewPr varScale="1">
        <p:scale>
          <a:sx n="105" d="100"/>
          <a:sy n="105" d="100"/>
        </p:scale>
        <p:origin x="17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0B8096-B92C-4315-A801-B7A84ACF6C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72DDD-75F6-484E-AFD3-0D1CB703E0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8A663A-6D79-4C63-861C-C64E9E525887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9ECE2E-2597-402E-A157-12C204880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A9114C3-F409-4673-93FA-E2C24221D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98CF4-81AA-4448-97F1-5267B0F971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05E8F-05E1-48ED-918F-79A82EA3FB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8AEBB5-83D0-471B-9B9B-2D9E09DF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09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9EBD87-C611-43AC-B378-6E8ECC942F3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64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77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71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429375"/>
            <a:ext cx="1304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0370E9-120A-4447-A7A9-A161C48C88B8}"/>
              </a:ext>
            </a:extLst>
          </p:cNvPr>
          <p:cNvSpPr/>
          <p:nvPr userDrawn="1"/>
        </p:nvSpPr>
        <p:spPr>
          <a:xfrm>
            <a:off x="0" y="6246813"/>
            <a:ext cx="611188" cy="611187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9776" y="4869160"/>
            <a:ext cx="8604448" cy="1800200"/>
          </a:xfrm>
          <a:prstGeom prst="roundRect">
            <a:avLst/>
          </a:prstGeom>
          <a:solidFill>
            <a:srgbClr val="E3F3D5"/>
          </a:solidFill>
          <a:ln>
            <a:solidFill>
              <a:srgbClr val="E6B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schemeClr val="tx1"/>
                </a:solidFill>
              </a:rPr>
              <a:t>У својој околини можемо видети разноврсне биљке, оне расту у шуми, на ливади, у води и око ње, у дворишту, у кући. </a:t>
            </a:r>
            <a:endParaRPr lang="sr-Latn-RS" sz="3200" b="1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23BFC6-A0AD-440A-83EE-6F65D320A08E}"/>
              </a:ext>
            </a:extLst>
          </p:cNvPr>
          <p:cNvSpPr txBox="1">
            <a:spLocks/>
          </p:cNvSpPr>
          <p:nvPr/>
        </p:nvSpPr>
        <p:spPr>
          <a:xfrm>
            <a:off x="0" y="13603"/>
            <a:ext cx="9144000" cy="872269"/>
          </a:xfrm>
          <a:prstGeom prst="rect">
            <a:avLst/>
          </a:prstGeom>
          <a:solidFill>
            <a:schemeClr val="accent3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90000"/>
              </a:lnSpc>
              <a:defRPr sz="4000" b="1"/>
            </a:lvl1pPr>
            <a:lvl2pPr>
              <a:lnSpc>
                <a:spcPct val="90000"/>
              </a:lnSpc>
              <a:defRPr sz="4400"/>
            </a:lvl2pPr>
            <a:lvl3pPr>
              <a:lnSpc>
                <a:spcPct val="90000"/>
              </a:lnSpc>
              <a:defRPr sz="4400"/>
            </a:lvl3pPr>
            <a:lvl4pPr>
              <a:lnSpc>
                <a:spcPct val="90000"/>
              </a:lnSpc>
              <a:defRPr sz="4400"/>
            </a:lvl4pPr>
            <a:lvl5pPr>
              <a:lnSpc>
                <a:spcPct val="90000"/>
              </a:lnSpc>
              <a:defRPr sz="4400"/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sr-Cyrl-RS" sz="4400" dirty="0"/>
              <a:t>Биљке у мојој околини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9ECE9-5EAE-470D-B2D3-3D7E8A8810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69" r="2679" b="5128"/>
          <a:stretch/>
        </p:blipFill>
        <p:spPr>
          <a:xfrm>
            <a:off x="827584" y="1412777"/>
            <a:ext cx="7416824" cy="3096344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33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u="none" strike="noStrike" baseline="0" dirty="0">
                <a:solidFill>
                  <a:srgbClr val="9BBB59"/>
                </a:solidFill>
                <a:latin typeface="+mj-lt"/>
              </a:rPr>
              <a:t>Биљке се могу разликовати по стаблу</a:t>
            </a:r>
            <a:endParaRPr lang="sr-Latn-RS" sz="3600" b="1" dirty="0">
              <a:solidFill>
                <a:srgbClr val="9BBB59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2174"/>
            <a:ext cx="2406902" cy="3153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142" y="1543579"/>
            <a:ext cx="2796026" cy="2779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446" y="1820794"/>
            <a:ext cx="2721570" cy="2572512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A3DDA830-4EBF-43EC-A941-D1FEB2691F4F}"/>
              </a:ext>
            </a:extLst>
          </p:cNvPr>
          <p:cNvSpPr/>
          <p:nvPr/>
        </p:nvSpPr>
        <p:spPr>
          <a:xfrm flipH="1">
            <a:off x="427083" y="4509120"/>
            <a:ext cx="3528392" cy="2176820"/>
          </a:xfrm>
          <a:prstGeom prst="cloud">
            <a:avLst/>
          </a:prstGeom>
          <a:solidFill>
            <a:srgbClr val="E3F3D5"/>
          </a:solidFill>
          <a:ln>
            <a:solidFill>
              <a:srgbClr val="E6B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sr-Latn-RS" sz="26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CECB1-B130-40B5-BFEA-29E80A15A2FD}"/>
              </a:ext>
            </a:extLst>
          </p:cNvPr>
          <p:cNvSpPr txBox="1"/>
          <p:nvPr/>
        </p:nvSpPr>
        <p:spPr>
          <a:xfrm>
            <a:off x="638537" y="4881551"/>
            <a:ext cx="3091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Дрвенасте биљке </a:t>
            </a:r>
            <a:r>
              <a:rPr lang="ru-RU" sz="2400" b="1" dirty="0">
                <a:latin typeface="+mn-lt"/>
              </a:rPr>
              <a:t>имају чврста стабла прекривена кором.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6E8A4B9-19D5-4385-B32B-DF12B7C02654}"/>
              </a:ext>
            </a:extLst>
          </p:cNvPr>
          <p:cNvSpPr/>
          <p:nvPr/>
        </p:nvSpPr>
        <p:spPr>
          <a:xfrm>
            <a:off x="5245168" y="4434735"/>
            <a:ext cx="3528392" cy="2176820"/>
          </a:xfrm>
          <a:prstGeom prst="cloud">
            <a:avLst/>
          </a:prstGeom>
          <a:solidFill>
            <a:srgbClr val="E3F3D5"/>
          </a:solidFill>
          <a:ln>
            <a:solidFill>
              <a:srgbClr val="E6B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sr-Latn-RS" sz="26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895ADF-00BF-4014-AFFE-22497F4DE9C7}"/>
              </a:ext>
            </a:extLst>
          </p:cNvPr>
          <p:cNvSpPr txBox="1"/>
          <p:nvPr/>
        </p:nvSpPr>
        <p:spPr>
          <a:xfrm>
            <a:off x="5496785" y="4922981"/>
            <a:ext cx="3091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Зељасте биљке </a:t>
            </a:r>
            <a:r>
              <a:rPr lang="ru-RU" sz="2400" b="1" dirty="0">
                <a:latin typeface="+mn-lt"/>
              </a:rPr>
              <a:t>имају мека, сочна стабла, обично зелене боје.</a:t>
            </a:r>
          </a:p>
        </p:txBody>
      </p:sp>
    </p:spTree>
    <p:extLst>
      <p:ext uri="{BB962C8B-B14F-4D97-AF65-F5344CB8AC3E}">
        <p14:creationId xmlns:p14="http://schemas.microsoft.com/office/powerpoint/2010/main" val="2390381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6917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9BBB59"/>
                </a:solidFill>
                <a:latin typeface="+mj-lt"/>
              </a:rPr>
              <a:t>Неке биљке човек гаји, а неке не.</a:t>
            </a:r>
            <a:endParaRPr lang="sr-Latn-RS" sz="3600" b="1" dirty="0">
              <a:solidFill>
                <a:srgbClr val="9BBB59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89" y="1441901"/>
            <a:ext cx="2356404" cy="3499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202" y="1396086"/>
            <a:ext cx="3242110" cy="325830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0" y="5013176"/>
            <a:ext cx="3432339" cy="1484784"/>
          </a:xfrm>
          <a:prstGeom prst="roundRect">
            <a:avLst/>
          </a:prstGeom>
          <a:solidFill>
            <a:srgbClr val="E3F3D5"/>
          </a:solidFill>
          <a:ln>
            <a:solidFill>
              <a:srgbClr val="E6B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Биљке које расту у природи и које човек не гаји називају се </a:t>
            </a:r>
            <a:r>
              <a:rPr lang="ru-RU" sz="2600" b="1" dirty="0">
                <a:solidFill>
                  <a:schemeClr val="accent5">
                    <a:lumMod val="75000"/>
                  </a:schemeClr>
                </a:solidFill>
              </a:rPr>
              <a:t>самоникле биљке</a:t>
            </a:r>
            <a:r>
              <a:rPr lang="ru-RU" sz="2600" b="1" dirty="0">
                <a:solidFill>
                  <a:schemeClr val="tx1"/>
                </a:solidFill>
              </a:rPr>
              <a:t>.</a:t>
            </a:r>
            <a:endParaRPr lang="sr-Cyrl-RS" sz="26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A6BC6AE-0B98-45D3-BC25-6F9F2F358C65}"/>
              </a:ext>
            </a:extLst>
          </p:cNvPr>
          <p:cNvSpPr/>
          <p:nvPr/>
        </p:nvSpPr>
        <p:spPr>
          <a:xfrm>
            <a:off x="797389" y="5013176"/>
            <a:ext cx="2356404" cy="1690160"/>
          </a:xfrm>
          <a:prstGeom prst="roundRect">
            <a:avLst/>
          </a:prstGeom>
          <a:solidFill>
            <a:srgbClr val="E3F3D5"/>
          </a:solidFill>
          <a:ln>
            <a:solidFill>
              <a:srgbClr val="E6B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Биљке које гаји човек</a:t>
            </a:r>
          </a:p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називају се </a:t>
            </a:r>
            <a:r>
              <a:rPr lang="sr-Cyrl-RS" sz="2600" b="1" dirty="0">
                <a:solidFill>
                  <a:schemeClr val="accent5">
                    <a:lumMod val="75000"/>
                  </a:schemeClr>
                </a:solidFill>
              </a:rPr>
              <a:t>гајене биљке</a:t>
            </a:r>
            <a:r>
              <a:rPr lang="sr-Cyrl-RS" sz="26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691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BBB59"/>
                </a:solidFill>
                <a:latin typeface="+mj-lt"/>
              </a:rPr>
              <a:t>Биљке се могу разликовати по листу.</a:t>
            </a:r>
            <a:endParaRPr lang="sr-Latn-RS" sz="3600" b="1" dirty="0">
              <a:solidFill>
                <a:srgbClr val="9BBB59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8" y="1412776"/>
            <a:ext cx="3847983" cy="4814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248" y="1075282"/>
            <a:ext cx="3933643" cy="351775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11960" y="4797152"/>
            <a:ext cx="4669956" cy="1557866"/>
          </a:xfrm>
          <a:prstGeom prst="roundRect">
            <a:avLst/>
          </a:prstGeom>
          <a:solidFill>
            <a:srgbClr val="E3F3D5"/>
          </a:solidFill>
          <a:ln>
            <a:solidFill>
              <a:srgbClr val="E6B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Дрвеће које има игличасте</a:t>
            </a:r>
          </a:p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листове – </a:t>
            </a:r>
            <a:r>
              <a:rPr lang="sr-Cyrl-RS" sz="2600" b="1" dirty="0">
                <a:solidFill>
                  <a:schemeClr val="accent5">
                    <a:lumMod val="75000"/>
                  </a:schemeClr>
                </a:solidFill>
              </a:rPr>
              <a:t>четине</a:t>
            </a:r>
            <a:r>
              <a:rPr lang="sr-Cyrl-RS" sz="2600" b="1" dirty="0">
                <a:solidFill>
                  <a:schemeClr val="tx1"/>
                </a:solidFill>
              </a:rPr>
              <a:t>, назива се</a:t>
            </a:r>
          </a:p>
          <a:p>
            <a:pPr algn="ctr"/>
            <a:r>
              <a:rPr lang="sr-Cyrl-RS" sz="2600" b="1" dirty="0">
                <a:solidFill>
                  <a:schemeClr val="accent5">
                    <a:lumMod val="75000"/>
                  </a:schemeClr>
                </a:solidFill>
              </a:rPr>
              <a:t>четинарско дрвеће</a:t>
            </a:r>
            <a:r>
              <a:rPr lang="sr-Cyrl-RS" sz="2600" b="1" dirty="0">
                <a:solidFill>
                  <a:schemeClr val="tx1"/>
                </a:solidFill>
              </a:rPr>
              <a:t>.</a:t>
            </a:r>
            <a:endParaRPr lang="sr-Latn-R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1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BBB59"/>
                </a:solidFill>
                <a:latin typeface="+mj-lt"/>
              </a:rPr>
              <a:t>Биљке се могу разликовати по листу.</a:t>
            </a:r>
            <a:endParaRPr lang="sr-Latn-RS" sz="3600" b="1" dirty="0">
              <a:solidFill>
                <a:srgbClr val="9BBB59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11960" y="4703299"/>
            <a:ext cx="4430147" cy="1489618"/>
          </a:xfrm>
          <a:prstGeom prst="roundRect">
            <a:avLst/>
          </a:prstGeom>
          <a:solidFill>
            <a:srgbClr val="E3F3D5"/>
          </a:solidFill>
          <a:ln>
            <a:solidFill>
              <a:srgbClr val="E6B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Дрвеће које има плочасте</a:t>
            </a:r>
          </a:p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листове назива се</a:t>
            </a:r>
          </a:p>
          <a:p>
            <a:pPr algn="ctr"/>
            <a:r>
              <a:rPr lang="sr-Cyrl-RS" sz="2600" b="1" dirty="0">
                <a:solidFill>
                  <a:schemeClr val="accent5">
                    <a:lumMod val="75000"/>
                  </a:schemeClr>
                </a:solidFill>
              </a:rPr>
              <a:t>лишћарско дрвеће</a:t>
            </a:r>
            <a:r>
              <a:rPr lang="sr-Cyrl-RS" sz="2600" b="1" dirty="0">
                <a:solidFill>
                  <a:schemeClr val="tx1"/>
                </a:solidFill>
              </a:rPr>
              <a:t>.</a:t>
            </a:r>
            <a:endParaRPr lang="sr-Latn-RS" sz="2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015539"/>
            <a:ext cx="3467271" cy="3451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553" y="1226745"/>
            <a:ext cx="4177175" cy="330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35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id="{B45070EB-E00F-444F-8A26-6913C8D5DFE9}"/>
              </a:ext>
            </a:extLst>
          </p:cNvPr>
          <p:cNvSpPr/>
          <p:nvPr/>
        </p:nvSpPr>
        <p:spPr>
          <a:xfrm flipH="1">
            <a:off x="4139952" y="260648"/>
            <a:ext cx="4536504" cy="2664296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sr-Latn-RS" sz="96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59" y="476672"/>
            <a:ext cx="2799321" cy="2823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09" y="3531122"/>
            <a:ext cx="2828088" cy="2811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624" y="3521085"/>
            <a:ext cx="2840071" cy="2831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952" y="3429000"/>
            <a:ext cx="2714606" cy="2924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6CE79B-9F08-4958-A4AF-4E927BDDD36E}"/>
              </a:ext>
            </a:extLst>
          </p:cNvPr>
          <p:cNvSpPr txBox="1"/>
          <p:nvPr/>
        </p:nvSpPr>
        <p:spPr>
          <a:xfrm>
            <a:off x="4489755" y="548680"/>
            <a:ext cx="3826661" cy="1977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2400" b="1" dirty="0">
                <a:latin typeface="Calibri" panose="020F0502020204030204" pitchFamily="34" charset="0"/>
                <a:cs typeface="+mn-cs"/>
              </a:rPr>
              <a:t>Посматрај лишће четинарског и лишћарског дрвећа. Опиши њихов изглед током године. Шта закључујеш?</a:t>
            </a:r>
            <a:endParaRPr lang="sr-Latn-RS" sz="2400" b="1" dirty="0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024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576" y="4293096"/>
            <a:ext cx="7848872" cy="1728192"/>
          </a:xfrm>
          <a:prstGeom prst="roundRect">
            <a:avLst/>
          </a:prstGeom>
          <a:solidFill>
            <a:srgbClr val="E3F3D5"/>
          </a:solidFill>
          <a:ln>
            <a:solidFill>
              <a:srgbClr val="E6B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У нашој околини расте много лековитих биљака. Од </a:t>
            </a:r>
            <a:r>
              <a:rPr lang="ru-RU" sz="2600" b="1">
                <a:solidFill>
                  <a:schemeClr val="tx1"/>
                </a:solidFill>
              </a:rPr>
              <a:t>њих </a:t>
            </a:r>
            <a:r>
              <a:rPr lang="ru-RU" sz="2600" b="1" dirty="0">
                <a:solidFill>
                  <a:schemeClr val="tx1"/>
                </a:solidFill>
              </a:rPr>
              <a:t>се </a:t>
            </a:r>
            <a:r>
              <a:rPr lang="ru-RU" sz="2600" b="1">
                <a:solidFill>
                  <a:schemeClr val="tx1"/>
                </a:solidFill>
              </a:rPr>
              <a:t>праве </a:t>
            </a:r>
            <a:r>
              <a:rPr lang="ru-RU" sz="2600" b="1" dirty="0">
                <a:solidFill>
                  <a:schemeClr val="tx1"/>
                </a:solidFill>
              </a:rPr>
              <a:t>чајеви, креме и уља. Неке од њих су: камилица</a:t>
            </a:r>
            <a:r>
              <a:rPr lang="ru-RU" sz="2600" b="1">
                <a:solidFill>
                  <a:schemeClr val="tx1"/>
                </a:solidFill>
              </a:rPr>
              <a:t>, </a:t>
            </a:r>
            <a:r>
              <a:rPr lang="ru-RU" sz="2600" b="1" dirty="0">
                <a:solidFill>
                  <a:schemeClr val="tx1"/>
                </a:solidFill>
              </a:rPr>
              <a:t>нана</a:t>
            </a:r>
            <a:r>
              <a:rPr lang="ru-RU" sz="2600" b="1">
                <a:solidFill>
                  <a:schemeClr val="tx1"/>
                </a:solidFill>
              </a:rPr>
              <a:t>, </a:t>
            </a:r>
            <a:r>
              <a:rPr lang="sr-Cyrl-RS" sz="2600" b="1">
                <a:solidFill>
                  <a:schemeClr val="tx1"/>
                </a:solidFill>
              </a:rPr>
              <a:t>мајчина </a:t>
            </a:r>
            <a:r>
              <a:rPr lang="sr-Cyrl-RS" sz="2600" b="1" dirty="0">
                <a:solidFill>
                  <a:schemeClr val="tx1"/>
                </a:solidFill>
              </a:rPr>
              <a:t>душица и </a:t>
            </a:r>
            <a:r>
              <a:rPr lang="sr-Cyrl-RS" sz="2600" b="1">
                <a:solidFill>
                  <a:schemeClr val="tx1"/>
                </a:solidFill>
              </a:rPr>
              <a:t>кантарион.</a:t>
            </a:r>
            <a:endParaRPr lang="sr-Latn-RS" sz="2600" b="1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9CA59F-436C-463D-A10C-84B9CC73E173}"/>
              </a:ext>
            </a:extLst>
          </p:cNvPr>
          <p:cNvSpPr txBox="1">
            <a:spLocks/>
          </p:cNvSpPr>
          <p:nvPr/>
        </p:nvSpPr>
        <p:spPr>
          <a:xfrm>
            <a:off x="0" y="13603"/>
            <a:ext cx="9144000" cy="872269"/>
          </a:xfrm>
          <a:prstGeom prst="rect">
            <a:avLst/>
          </a:prstGeom>
          <a:solidFill>
            <a:schemeClr val="accent3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90000"/>
              </a:lnSpc>
              <a:defRPr sz="4000" b="1"/>
            </a:lvl1pPr>
            <a:lvl2pPr>
              <a:lnSpc>
                <a:spcPct val="90000"/>
              </a:lnSpc>
              <a:defRPr sz="4400"/>
            </a:lvl2pPr>
            <a:lvl3pPr>
              <a:lnSpc>
                <a:spcPct val="90000"/>
              </a:lnSpc>
              <a:defRPr sz="4400"/>
            </a:lvl3pPr>
            <a:lvl4pPr>
              <a:lnSpc>
                <a:spcPct val="90000"/>
              </a:lnSpc>
              <a:defRPr sz="4400"/>
            </a:lvl4pPr>
            <a:lvl5pPr>
              <a:lnSpc>
                <a:spcPct val="90000"/>
              </a:lnSpc>
              <a:defRPr sz="4400"/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sr-Cyrl-RS" sz="4400" dirty="0"/>
              <a:t>Лековите биљке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224347-2E2E-419C-8C40-76AAC585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568"/>
            <a:ext cx="9144000" cy="217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6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179</Words>
  <Application>Microsoft Office PowerPoint</Application>
  <PresentationFormat>On-screen Show (4:3)</PresentationFormat>
  <Paragraphs>21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Miroslava Kostić</dc:creator>
  <cp:lastModifiedBy>Milica Vujnovic</cp:lastModifiedBy>
  <cp:revision>117</cp:revision>
  <dcterms:created xsi:type="dcterms:W3CDTF">2014-12-17T09:19:58Z</dcterms:created>
  <dcterms:modified xsi:type="dcterms:W3CDTF">2019-09-04T13:00:56Z</dcterms:modified>
</cp:coreProperties>
</file>