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74" r:id="rId8"/>
    <p:sldId id="266" r:id="rId9"/>
    <p:sldId id="267" r:id="rId10"/>
    <p:sldId id="268" r:id="rId11"/>
    <p:sldId id="273" r:id="rId12"/>
    <p:sldId id="262" r:id="rId13"/>
    <p:sldId id="263" r:id="rId14"/>
    <p:sldId id="264" r:id="rId15"/>
    <p:sldId id="275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2" autoAdjust="0"/>
    <p:restoredTop sz="94660"/>
  </p:normalViewPr>
  <p:slideViewPr>
    <p:cSldViewPr snapToGrid="0">
      <p:cViewPr varScale="1">
        <p:scale>
          <a:sx n="48" d="100"/>
          <a:sy n="48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32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641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47018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099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98278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744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3999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87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882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0827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78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77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570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591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74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F4309-90DD-450C-AAC9-46ED7363B9B9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F4CE91-4A21-4A3C-A786-B8408DB86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27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460" y="645460"/>
            <a:ext cx="9076764" cy="1680882"/>
          </a:xfrm>
        </p:spPr>
        <p:txBody>
          <a:bodyPr>
            <a:normAutofit/>
          </a:bodyPr>
          <a:lstStyle/>
          <a:p>
            <a:r>
              <a:rPr lang="sr-Cyrl-CS" sz="4400" b="1" dirty="0">
                <a:solidFill>
                  <a:schemeClr val="accent2">
                    <a:lumMod val="50000"/>
                  </a:schemeClr>
                </a:solidFill>
              </a:rPr>
              <a:t>ОШ „Слободан Пенезић Крцун“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400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93" y="3048001"/>
            <a:ext cx="8030308" cy="2883876"/>
          </a:xfrm>
        </p:spPr>
        <p:txBody>
          <a:bodyPr>
            <a:normAutofit lnSpcReduction="10000"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</a:rPr>
              <a:t>ИСТРАЖИВАЧКИ </a:t>
            </a:r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РАД</a:t>
            </a: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sr-Cyrl-RS" sz="3000" b="1" dirty="0" smtClean="0">
                <a:solidFill>
                  <a:schemeClr val="accent2">
                    <a:lumMod val="50000"/>
                  </a:schemeClr>
                </a:solidFill>
              </a:rPr>
              <a:t>ЈУНКОВАЦ</a:t>
            </a:r>
            <a:endParaRPr lang="en-US" sz="30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5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960" y="995679"/>
            <a:ext cx="11033760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 </a:t>
            </a:r>
            <a:r>
              <a:rPr lang="en-US" sz="24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</a:t>
            </a:r>
            <a:r>
              <a:rPr lang="sr-Cyrl-R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математика – </a:t>
            </a:r>
            <a:r>
              <a:rPr lang="sr-Cyrl-R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Множење вишецифреног броја једноцифреним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матичној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школи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четвртом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учитељица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Милена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Јанкивић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25. 02. 2015.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примнила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рада.У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одељењу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програму-прилагођени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подручном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одељењу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Миросаљцима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,25. 02.2015.год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учитељица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Јадранка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Шијан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одељењу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другог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четвртог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Араповцу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одржала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учитељица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Снежана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Гуслов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26. 02. 2015.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применилка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.У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одељењу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четвртог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образовном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програму-прилагођени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9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8344539"/>
              </p:ext>
            </p:extLst>
          </p:nvPr>
        </p:nvGraphicFramePr>
        <p:xfrm>
          <a:off x="98425" y="98425"/>
          <a:ext cx="12093575" cy="6759575"/>
        </p:xfrm>
        <a:graphic>
          <a:graphicData uri="http://schemas.openxmlformats.org/presentationml/2006/ole">
            <p:oleObj spid="_x0000_s1032" name="Presentation" r:id="rId3" imgW="4570654" imgH="3427562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47869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9253965"/>
              </p:ext>
            </p:extLst>
          </p:nvPr>
        </p:nvGraphicFramePr>
        <p:xfrm>
          <a:off x="1023254" y="1140449"/>
          <a:ext cx="10145488" cy="5025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444"/>
                <a:gridCol w="2804642"/>
                <a:gridCol w="2804642"/>
                <a:gridCol w="2560760"/>
              </a:tblGrid>
              <a:tr h="1308461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Групни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облик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рада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Разред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Тачно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Делимично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урађено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Није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76%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dirty="0">
                          <a:effectLst/>
                        </a:rPr>
                        <a:t>24%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90,5%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 dirty="0">
                          <a:effectLst/>
                        </a:rPr>
                        <a:t>9,5%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37,5%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12,5%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51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Укупно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69,25%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27,12%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3,62%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45909" y="601840"/>
            <a:ext cx="1398836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Проценат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усвојености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знања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крају</a:t>
            </a:r>
            <a:r>
              <a:rPr kumimoji="0" lang="en-US" altLang="en-US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часа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1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8776961"/>
              </p:ext>
            </p:extLst>
          </p:nvPr>
        </p:nvGraphicFramePr>
        <p:xfrm>
          <a:off x="834886" y="675861"/>
          <a:ext cx="10376454" cy="590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415"/>
                <a:gridCol w="2868491"/>
                <a:gridCol w="2868491"/>
                <a:gridCol w="2619057"/>
              </a:tblGrid>
              <a:tr h="167574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Фронтални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облик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рада</a:t>
                      </a:r>
                      <a:endParaRPr lang="en-US" sz="24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Разред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Тачно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Делимично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урађено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Није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62,6%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26,4%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11%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67%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33%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93%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7%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66,67%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33,33%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70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Укупно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72,31%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24,93%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2,75%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69582" y="27212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50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6469982"/>
              </p:ext>
            </p:extLst>
          </p:nvPr>
        </p:nvGraphicFramePr>
        <p:xfrm>
          <a:off x="927651" y="675862"/>
          <a:ext cx="10429463" cy="5476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736"/>
                <a:gridCol w="2883145"/>
                <a:gridCol w="2883145"/>
                <a:gridCol w="2632437"/>
              </a:tblGrid>
              <a:tr h="150317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Комбиновани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облик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рада</a:t>
                      </a:r>
                      <a:r>
                        <a:rPr lang="en-US" sz="2400" dirty="0">
                          <a:effectLst/>
                        </a:rPr>
                        <a:t> (</a:t>
                      </a:r>
                      <a:r>
                        <a:rPr lang="en-US" sz="2400" dirty="0" err="1">
                          <a:effectLst/>
                        </a:rPr>
                        <a:t>фронтални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групни</a:t>
                      </a:r>
                      <a:r>
                        <a:rPr lang="en-US" sz="2400" dirty="0">
                          <a:effectLst/>
                        </a:rPr>
                        <a:t> и </a:t>
                      </a:r>
                      <a:r>
                        <a:rPr lang="en-US" sz="2400" dirty="0" err="1">
                          <a:effectLst/>
                        </a:rPr>
                        <a:t>рад</a:t>
                      </a:r>
                      <a:r>
                        <a:rPr lang="en-US" sz="2400" dirty="0">
                          <a:effectLst/>
                        </a:rPr>
                        <a:t> у </a:t>
                      </a:r>
                      <a:r>
                        <a:rPr lang="en-US" sz="2400" dirty="0" err="1">
                          <a:effectLst/>
                        </a:rPr>
                        <a:t>пару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Разред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Тачно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Делимично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Није урађено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65%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32%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92%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III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62%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38%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2400">
                          <a:effectLst/>
                        </a:rPr>
                        <a:t>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IV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38%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2 %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63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Укупно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69,75%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29%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</a:rPr>
                        <a:t>1,25%</a:t>
                      </a: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717925" y="32654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21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54157" y="775252"/>
            <a:ext cx="316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/>
              <a:t>Закључак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1709739"/>
            <a:ext cx="9112250" cy="1256982"/>
          </a:xfrm>
        </p:spPr>
        <p:txBody>
          <a:bodyPr>
            <a:normAutofit/>
          </a:bodyPr>
          <a:lstStyle/>
          <a:p>
            <a:r>
              <a:rPr lang="sr-Cyrl-RS" sz="7200" b="1" dirty="0" smtClean="0"/>
              <a:t>              </a:t>
            </a:r>
            <a:r>
              <a:rPr lang="sr-Cyrl-RS" sz="7200" b="1" i="1" dirty="0" smtClean="0"/>
              <a:t>К Р А Ј </a:t>
            </a:r>
            <a:r>
              <a:rPr lang="en-US" sz="7200" b="1" i="1" dirty="0" smtClean="0"/>
              <a:t> !!!</a:t>
            </a:r>
            <a:endParaRPr lang="en-US" sz="72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RS" b="1" i="1" dirty="0" smtClean="0">
              <a:solidFill>
                <a:schemeClr val="tx1"/>
              </a:solidFill>
            </a:endParaRPr>
          </a:p>
          <a:p>
            <a:r>
              <a:rPr lang="sr-Cyrl-RS" b="1" i="1" dirty="0">
                <a:solidFill>
                  <a:schemeClr val="tx1"/>
                </a:solidFill>
              </a:rPr>
              <a:t> </a:t>
            </a:r>
            <a:r>
              <a:rPr lang="sr-Cyrl-RS" b="1" i="1" dirty="0" smtClean="0">
                <a:solidFill>
                  <a:schemeClr val="tx1"/>
                </a:solidFill>
              </a:rPr>
              <a:t>                             РЕАЛИЗАТОРИ: </a:t>
            </a:r>
            <a:r>
              <a:rPr lang="sr-Cyrl-RS" sz="2000" b="1" i="1" dirty="0" smtClean="0">
                <a:solidFill>
                  <a:schemeClr val="tx1"/>
                </a:solidFill>
              </a:rPr>
              <a:t>УЧИТЕЉИ ОД </a:t>
            </a:r>
            <a:r>
              <a:rPr lang="sr-Cyrl-RS" b="1" i="1" dirty="0" smtClean="0">
                <a:solidFill>
                  <a:schemeClr val="tx1"/>
                </a:solidFill>
              </a:rPr>
              <a:t>1. </a:t>
            </a:r>
            <a:r>
              <a:rPr lang="sr-Cyrl-RS" sz="2000" b="1" i="1" dirty="0" smtClean="0">
                <a:solidFill>
                  <a:schemeClr val="tx1"/>
                </a:solidFill>
              </a:rPr>
              <a:t>ДО</a:t>
            </a:r>
            <a:r>
              <a:rPr lang="sr-Cyrl-RS" b="1" i="1" dirty="0" smtClean="0">
                <a:solidFill>
                  <a:schemeClr val="tx1"/>
                </a:solidFill>
              </a:rPr>
              <a:t> 4. </a:t>
            </a:r>
            <a:r>
              <a:rPr lang="sr-Cyrl-RS" sz="2000" b="1" i="1" dirty="0" smtClean="0">
                <a:solidFill>
                  <a:schemeClr val="tx1"/>
                </a:solidFill>
              </a:rPr>
              <a:t>РАЗРЕДА</a:t>
            </a:r>
            <a:endParaRPr lang="en-US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6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85323"/>
            <a:ext cx="11948160" cy="550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Увод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уштина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савремене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огледа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 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наставног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потискују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вербализам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механичко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памћење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градива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којима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пасивни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промене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неминовне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Насупрот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томе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акценат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осамостаљивању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њиховом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оспособљавању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коришћење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извора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знања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повезивању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стечених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знања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практичној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знања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приликом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решавања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свакодневном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животу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обезбеђивању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разноврсније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креативније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учешће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савременом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инсистира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активној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улози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очекује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широког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репертоара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средстава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изабере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ће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допринети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успешном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остваривању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васпитно-образовних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циљева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обзиром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активан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директан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према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садржајима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остварује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првенствено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самосталним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обзира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инсистира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видова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самосталног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ван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ње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3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9928" y="2522342"/>
            <a:ext cx="10703859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Циљ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ефикасности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у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настави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као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 </a:t>
            </a:r>
            <a:r>
              <a:rPr lang="en-US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hr-HR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напређивање  наставне праксе, развој квалитетнијих знања,  ефикаснији развој ученика,  рационалниј</a:t>
            </a:r>
            <a:r>
              <a:rPr lang="sr-Cyrl-CS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hr-HR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путев</a:t>
            </a:r>
            <a:r>
              <a:rPr lang="sr-Cyrl-CS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hr-HR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учења </a:t>
            </a:r>
            <a:r>
              <a:rPr lang="sr-Cyrl-CS" sz="200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кроз различите облике рада.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040" y="399309"/>
            <a:ext cx="9144000" cy="621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Задаци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Утврдити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проценити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ефикасност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фронталног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групног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комбинованог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sr-Latn-R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Утврдити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предности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групног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комбинованог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sr-Latn-R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односу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фронтални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Утврдити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проценити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степен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усвојености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знања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зависности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који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организацији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примењен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Усклађивање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координација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остварују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огледним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одељењима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Праћење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корелације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садржаја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којима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обезбеђује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постизањ</a:t>
            </a:r>
            <a:r>
              <a:rPr lang="sr-Cyrl-R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прописаних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знања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вештина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склопу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модула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наставних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Утврђивање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који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јављају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током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извођене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различитим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облицима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Утврђивање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ефиканости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различитих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Указивање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улогу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наставника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креирању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проблемских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ситуација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одређеним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обликом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ученичких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постигнућа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крају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02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080" y="224277"/>
            <a:ext cx="11440160" cy="621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Узорак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истраживања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Сви ученици од 1. до 4. разреда (88) 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Комбинована одељења 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11 ученика)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6 ученика),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II</a:t>
            </a:r>
            <a:r>
              <a:rPr lang="sr-Cyrl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IV</a:t>
            </a:r>
            <a:r>
              <a:rPr lang="sr-Latn-R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sr-Latn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укупно 5 ученика ,1 ученик по ИОП-у 1 у 4.разреду),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Остала одељења: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5 ученика,1 ученик по ИОП-у 2,1 ученик по индивидуализацији),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10 ученика,2 ученика по ИОП-у 1),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12 ученика),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II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8 ученика,1 ученик по индивидуализацији),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III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15 ученика,3 ученика по ИОП-у 1),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IV</a:t>
            </a:r>
            <a:r>
              <a:rPr lang="en-US" sz="2000" baseline="-25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sr-Cyrl-RS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(укупно 16 ученика).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4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8583" y="1394358"/>
            <a:ext cx="1119341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kumimoji="0" lang="en-US" altLang="en-US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</a:t>
            </a:r>
            <a:r>
              <a:rPr kumimoji="0" lang="sr-Cyrl-RS" alt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математика – </a:t>
            </a:r>
            <a:r>
              <a:rPr kumimoji="0" lang="sr-Cyrl-RS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Сабирање и одузимање (двоцифрени и једноцифрени бројеви)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у матичној школи у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првом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трећем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разреду одржала је учитељица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Симић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2015.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одине и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комбиновани облик рада (фронтални, групни и рад у пару).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у подручном одељењу у Миросаљцима ,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.2015.год одржала је учитељица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Мирковић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применила је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групни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                                        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првог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разреда у Араповцу одржала је учитељица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Вукелић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05. 2015.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фронтални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5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014" y="566098"/>
            <a:ext cx="2857500" cy="381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6940" y="3048000"/>
            <a:ext cx="28575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4750" y="0"/>
            <a:ext cx="51435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8941" y="4531659"/>
            <a:ext cx="3136573" cy="766482"/>
          </a:xfrm>
        </p:spPr>
        <p:txBody>
          <a:bodyPr>
            <a:normAutofit/>
          </a:bodyPr>
          <a:lstStyle/>
          <a:p>
            <a:r>
              <a:rPr lang="sr-Cyrl-RS" sz="3200" i="1" dirty="0" smtClean="0"/>
              <a:t>Ово смо ми  </a:t>
            </a:r>
            <a:r>
              <a:rPr lang="en-US" sz="3200" dirty="0" smtClean="0"/>
              <a:t>I </a:t>
            </a:r>
            <a:r>
              <a:rPr lang="en-US" sz="1200" dirty="0" smtClean="0"/>
              <a:t>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434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5360" y="1471540"/>
            <a:ext cx="10668000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24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</a:t>
            </a:r>
            <a:r>
              <a:rPr lang="sr-Cyrl-R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српски језик – </a:t>
            </a:r>
            <a:r>
              <a:rPr lang="sr-Cyrl-R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Мачак отишао у хајдуке, Бранко Ћопић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marR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у матичној школи у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разреду одржала је учитељица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Весна Јовановић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2015.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одине и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 је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комбиновани облик рада (фронтални, групни и рад у пару).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Час у подручном одељењу у Миросаљцима ,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0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.2015.год одржала је учитељица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Милена Јанковић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применила је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групни облик рада.                                                                                         -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 у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другом и четвртом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разреду у Араповцу одржала је учитељица Невена Разгољац , 29.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2015.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4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457" y="1016000"/>
            <a:ext cx="10498183" cy="38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 </a:t>
            </a:r>
            <a:r>
              <a:rPr lang="en-US" sz="2400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разред</a:t>
            </a:r>
            <a:r>
              <a:rPr lang="sr-Cyrl-RS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-српски језик – </a:t>
            </a:r>
            <a:r>
              <a:rPr lang="sr-Cyrl-RS" sz="2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Вук и јагње, Народна прича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Час у матичној школи у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првом и трећем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разреду одржала је учитељица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Славица Матејић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11. 2014.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одине и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 је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комбиновани облик рада (фронтални, групни и рад у пару).</a:t>
            </a:r>
            <a:endParaRPr lang="en-US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Час у подручном одељењу у Миросаљцима ,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11.2014.год одржала је учитељица Марија Стојановић и применила је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групни облик рада.                                                                                       -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Час  у </a:t>
            </a:r>
            <a:r>
              <a:rPr lang="sr-Cyrl-C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првом и трећем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разреду у Араповцу одржала је учитељица Александра Стевановић  27. 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11. 2014.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године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применила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фронтални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облик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рада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8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1004</Words>
  <Application>Microsoft Office PowerPoint</Application>
  <PresentationFormat>Custom</PresentationFormat>
  <Paragraphs>140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Facet</vt:lpstr>
      <vt:lpstr>Presentation</vt:lpstr>
      <vt:lpstr>ОШ „Слободан Пенезић Крцун“ </vt:lpstr>
      <vt:lpstr>Slide 2</vt:lpstr>
      <vt:lpstr>Slide 3</vt:lpstr>
      <vt:lpstr>Slide 4</vt:lpstr>
      <vt:lpstr>Slide 5</vt:lpstr>
      <vt:lpstr>Slide 6</vt:lpstr>
      <vt:lpstr>Ово смо ми  I 3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              К Р А Ј  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ОШ „Слободан Пенезић Крцун“</dc:title>
  <dc:creator>korisnik</dc:creator>
  <cp:lastModifiedBy>lol</cp:lastModifiedBy>
  <cp:revision>16</cp:revision>
  <dcterms:created xsi:type="dcterms:W3CDTF">2015-06-23T06:39:38Z</dcterms:created>
  <dcterms:modified xsi:type="dcterms:W3CDTF">2015-06-24T19:51:21Z</dcterms:modified>
</cp:coreProperties>
</file>